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4"/>
  </p:sldMasterIdLst>
  <p:notesMasterIdLst>
    <p:notesMasterId r:id="rId29"/>
  </p:notesMasterIdLst>
  <p:handoutMasterIdLst>
    <p:handoutMasterId r:id="rId30"/>
  </p:handoutMasterIdLst>
  <p:sldIdLst>
    <p:sldId id="256" r:id="rId5"/>
    <p:sldId id="277" r:id="rId6"/>
    <p:sldId id="272" r:id="rId7"/>
    <p:sldId id="260" r:id="rId8"/>
    <p:sldId id="271" r:id="rId9"/>
    <p:sldId id="257" r:id="rId10"/>
    <p:sldId id="279" r:id="rId11"/>
    <p:sldId id="282" r:id="rId12"/>
    <p:sldId id="274" r:id="rId13"/>
    <p:sldId id="270" r:id="rId14"/>
    <p:sldId id="266" r:id="rId15"/>
    <p:sldId id="280" r:id="rId16"/>
    <p:sldId id="258" r:id="rId17"/>
    <p:sldId id="281" r:id="rId18"/>
    <p:sldId id="262" r:id="rId19"/>
    <p:sldId id="283" r:id="rId20"/>
    <p:sldId id="284" r:id="rId21"/>
    <p:sldId id="264" r:id="rId22"/>
    <p:sldId id="265" r:id="rId23"/>
    <p:sldId id="278" r:id="rId24"/>
    <p:sldId id="259" r:id="rId25"/>
    <p:sldId id="268" r:id="rId26"/>
    <p:sldId id="275" r:id="rId27"/>
    <p:sldId id="269" r:id="rId2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73786" autoAdjust="0"/>
  </p:normalViewPr>
  <p:slideViewPr>
    <p:cSldViewPr>
      <p:cViewPr varScale="1">
        <p:scale>
          <a:sx n="79" d="100"/>
          <a:sy n="79" d="100"/>
        </p:scale>
        <p:origin x="-62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r>
              <a:rPr lang="en-US" smtClean="0"/>
              <a:t>Appendix C</a:t>
            </a: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EA6BB4A3-3482-485D-BCAE-0A7E5AA68D03}" type="datetimeFigureOut">
              <a:rPr lang="en-US" smtClean="0"/>
              <a:pPr/>
              <a:t>12/10/2012</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0A0857EE-C2F7-41AD-8BFC-EBA22C9B6472}" type="slidenum">
              <a:rPr lang="en-US" smtClean="0"/>
              <a:pPr/>
              <a:t>‹#›</a:t>
            </a:fld>
            <a:endParaRPr lang="en-US"/>
          </a:p>
        </p:txBody>
      </p:sp>
    </p:spTree>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r>
              <a:rPr lang="en-US" smtClean="0"/>
              <a:t>Appendix C</a:t>
            </a: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5AC0C598-F792-4FBA-B3E3-A1768D6253D4}" type="datetimeFigureOut">
              <a:rPr lang="en-US" smtClean="0"/>
              <a:pPr/>
              <a:t>12/10/2012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B8AAF403-12A4-4C92-81B1-E9E203642582}" type="slidenum">
              <a:rPr lang="en-US" smtClean="0"/>
              <a:pPr/>
              <a:t>‹#›</a:t>
            </a:fld>
            <a:endParaRPr lang="en-US"/>
          </a:p>
        </p:txBody>
      </p:sp>
    </p:spTree>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cdc.gov/herpesbvirus/index.html"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wwwnc.cdc.gov/eid/article/18/10/12-0419_article.htm" TargetMode="External"/><Relationship Id="rId4" Type="http://schemas.openxmlformats.org/officeDocument/2006/relationships/hyperlink" Target="http://cid.oxfordjournals.org/content/35/10/1191.full.pdf+html"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8AAF403-12A4-4C92-81B1-E9E203642582}" type="slidenum">
              <a:rPr lang="en-US" smtClean="0"/>
              <a:pPr/>
              <a:t>1</a:t>
            </a:fld>
            <a:endParaRPr lang="en-US"/>
          </a:p>
        </p:txBody>
      </p:sp>
      <p:sp>
        <p:nvSpPr>
          <p:cNvPr id="5" name="Header Placeholder 4"/>
          <p:cNvSpPr>
            <a:spLocks noGrp="1"/>
          </p:cNvSpPr>
          <p:nvPr>
            <p:ph type="hdr" sz="quarter" idx="11"/>
          </p:nvPr>
        </p:nvSpPr>
        <p:spPr/>
        <p:txBody>
          <a:bodyPr/>
          <a:lstStyle/>
          <a:p>
            <a:r>
              <a:rPr lang="en-US" smtClean="0"/>
              <a:t>Appendix C</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table from March 2010 MMWR summarizes</a:t>
            </a:r>
            <a:r>
              <a:rPr lang="en-US" baseline="0" dirty="0" smtClean="0"/>
              <a:t> post-exposure treatment protocols.  </a:t>
            </a:r>
            <a:endParaRPr lang="en-US" dirty="0"/>
          </a:p>
        </p:txBody>
      </p:sp>
      <p:sp>
        <p:nvSpPr>
          <p:cNvPr id="4" name="Slide Number Placeholder 3"/>
          <p:cNvSpPr>
            <a:spLocks noGrp="1"/>
          </p:cNvSpPr>
          <p:nvPr>
            <p:ph type="sldNum" sz="quarter" idx="10"/>
          </p:nvPr>
        </p:nvSpPr>
        <p:spPr/>
        <p:txBody>
          <a:bodyPr/>
          <a:lstStyle/>
          <a:p>
            <a:fld id="{B8AAF403-12A4-4C92-81B1-E9E203642582}" type="slidenum">
              <a:rPr lang="en-US" smtClean="0"/>
              <a:pPr/>
              <a:t>10</a:t>
            </a:fld>
            <a:endParaRPr lang="en-US"/>
          </a:p>
        </p:txBody>
      </p:sp>
      <p:sp>
        <p:nvSpPr>
          <p:cNvPr id="5" name="Header Placeholder 4"/>
          <p:cNvSpPr>
            <a:spLocks noGrp="1"/>
          </p:cNvSpPr>
          <p:nvPr>
            <p:ph type="hdr" sz="quarter" idx="11"/>
          </p:nvPr>
        </p:nvSpPr>
        <p:spPr/>
        <p:txBody>
          <a:bodyPr/>
          <a:lstStyle/>
          <a:p>
            <a:r>
              <a:rPr lang="en-US" smtClean="0"/>
              <a:t>Appendix C</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t>Although rabies can infect any mammal, mice, rats and other small rodents are almost never found to be infected with rabies.  These bites do </a:t>
            </a:r>
            <a:r>
              <a:rPr lang="en-US" sz="1300" u="sng" dirty="0" smtClean="0"/>
              <a:t>not</a:t>
            </a:r>
            <a:r>
              <a:rPr lang="en-US" sz="1300" dirty="0" smtClean="0"/>
              <a:t> require rabies prophylaxis. Other than military working dogs, there are no “safe”</a:t>
            </a:r>
            <a:r>
              <a:rPr lang="en-US" sz="1300" b="1" i="1" dirty="0" smtClean="0"/>
              <a:t> </a:t>
            </a:r>
            <a:r>
              <a:rPr lang="en-US" sz="1300" dirty="0" smtClean="0"/>
              <a:t>dogs or cats when deployed.  Between January 2010 and August 2011, the Veterinary Lab Europe tested 44 animals from Afghanistan.  4 tested positive; each of these positive animals had bitten at least one military member.  Keep in mind that veterinarians in theater do not routinely vaccinate feral animals. </a:t>
            </a:r>
          </a:p>
        </p:txBody>
      </p:sp>
      <p:sp>
        <p:nvSpPr>
          <p:cNvPr id="4" name="Slide Number Placeholder 3"/>
          <p:cNvSpPr>
            <a:spLocks noGrp="1"/>
          </p:cNvSpPr>
          <p:nvPr>
            <p:ph type="sldNum" sz="quarter" idx="10"/>
          </p:nvPr>
        </p:nvSpPr>
        <p:spPr/>
        <p:txBody>
          <a:bodyPr/>
          <a:lstStyle/>
          <a:p>
            <a:fld id="{B8AAF403-12A4-4C92-81B1-E9E203642582}" type="slidenum">
              <a:rPr lang="en-US" smtClean="0"/>
              <a:pPr/>
              <a:t>11</a:t>
            </a:fld>
            <a:endParaRPr lang="en-US"/>
          </a:p>
        </p:txBody>
      </p:sp>
      <p:sp>
        <p:nvSpPr>
          <p:cNvPr id="5" name="Header Placeholder 4"/>
          <p:cNvSpPr>
            <a:spLocks noGrp="1"/>
          </p:cNvSpPr>
          <p:nvPr>
            <p:ph type="hdr" sz="quarter" idx="11"/>
          </p:nvPr>
        </p:nvSpPr>
        <p:spPr/>
        <p:txBody>
          <a:bodyPr/>
          <a:lstStyle/>
          <a:p>
            <a:r>
              <a:rPr lang="en-US" smtClean="0"/>
              <a:t>Appendix C</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t>General Order #1 prohibits the keeping of stray animals as pets or mascots by US Service members.  Poor camp sanitation and actively providing food/water to feral animals increases the threat.  And while well-meaning family members may send vaccine, lack of temperature control during transport renders it impotent.  Therefore, healthcare providers at all levels—from medic on up—must take all reports of bites, nips or contact with the saliva of warm-blooded animals, such as dogs, cats, bats, monkeys, &amp; jackals seriously and treat accordingly.   After all, simply the act of biting increases the pre-test probability the animal is rabid.</a:t>
            </a:r>
            <a:endParaRPr lang="en-US" sz="1300" dirty="0"/>
          </a:p>
        </p:txBody>
      </p:sp>
      <p:sp>
        <p:nvSpPr>
          <p:cNvPr id="4" name="Slide Number Placeholder 3"/>
          <p:cNvSpPr>
            <a:spLocks noGrp="1"/>
          </p:cNvSpPr>
          <p:nvPr>
            <p:ph type="sldNum" sz="quarter" idx="10"/>
          </p:nvPr>
        </p:nvSpPr>
        <p:spPr/>
        <p:txBody>
          <a:bodyPr/>
          <a:lstStyle/>
          <a:p>
            <a:fld id="{B8AAF403-12A4-4C92-81B1-E9E203642582}" type="slidenum">
              <a:rPr lang="en-US" smtClean="0"/>
              <a:pPr/>
              <a:t>12</a:t>
            </a:fld>
            <a:endParaRPr lang="en-US"/>
          </a:p>
        </p:txBody>
      </p:sp>
      <p:sp>
        <p:nvSpPr>
          <p:cNvPr id="5" name="Header Placeholder 4"/>
          <p:cNvSpPr>
            <a:spLocks noGrp="1"/>
          </p:cNvSpPr>
          <p:nvPr>
            <p:ph type="hdr" sz="quarter" idx="11"/>
          </p:nvPr>
        </p:nvSpPr>
        <p:spPr/>
        <p:txBody>
          <a:bodyPr/>
          <a:lstStyle/>
          <a:p>
            <a:r>
              <a:rPr lang="en-US" smtClean="0"/>
              <a:t>Appendix C</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t>All bites MUST be appropriately documented in AHLTA.  A template is being developed to ensure complete history is captured and appropriate ICD9 and CPT codes are captured</a:t>
            </a:r>
          </a:p>
          <a:p>
            <a:r>
              <a:rPr lang="en-US" sz="1300" dirty="0" smtClean="0"/>
              <a:t>All suspected rabies exposures MUST be treated with Human Rabies Immunoglobulin (HRIG) and Rabies Vaccine as appropriate. </a:t>
            </a:r>
            <a:r>
              <a:rPr lang="en-US" sz="1300" dirty="0" smtClean="0">
                <a:solidFill>
                  <a:srgbClr val="FF0000"/>
                </a:solidFill>
              </a:rPr>
              <a:t>A more conservative approach is appropriate for exposures sustained elsewhere; start PEP if animal anything other than MWD.  If PEP is started, it may be discontinued ONLY if animal remains healthy after 10-day period of quarantine or lab testing of animal is negative.  Reasons for discontinuation must also be documented in AHLTA.   </a:t>
            </a:r>
            <a:r>
              <a:rPr lang="en-US" sz="1300" dirty="0" smtClean="0"/>
              <a:t>Always contact Preventive Medicine if there are questions about animal exposures or procedures to prevent rabies.</a:t>
            </a:r>
            <a:endParaRPr lang="en-US" sz="1300" dirty="0"/>
          </a:p>
        </p:txBody>
      </p:sp>
      <p:sp>
        <p:nvSpPr>
          <p:cNvPr id="4" name="Slide Number Placeholder 3"/>
          <p:cNvSpPr>
            <a:spLocks noGrp="1"/>
          </p:cNvSpPr>
          <p:nvPr>
            <p:ph type="sldNum" sz="quarter" idx="10"/>
          </p:nvPr>
        </p:nvSpPr>
        <p:spPr/>
        <p:txBody>
          <a:bodyPr/>
          <a:lstStyle/>
          <a:p>
            <a:fld id="{B8AAF403-12A4-4C92-81B1-E9E203642582}" type="slidenum">
              <a:rPr lang="en-US" smtClean="0"/>
              <a:pPr/>
              <a:t>13</a:t>
            </a:fld>
            <a:endParaRPr lang="en-US"/>
          </a:p>
        </p:txBody>
      </p:sp>
      <p:sp>
        <p:nvSpPr>
          <p:cNvPr id="5" name="Header Placeholder 4"/>
          <p:cNvSpPr>
            <a:spLocks noGrp="1"/>
          </p:cNvSpPr>
          <p:nvPr>
            <p:ph type="hdr" sz="quarter" idx="11"/>
          </p:nvPr>
        </p:nvSpPr>
        <p:spPr/>
        <p:txBody>
          <a:bodyPr/>
          <a:lstStyle/>
          <a:p>
            <a:r>
              <a:rPr lang="en-US" smtClean="0"/>
              <a:t>Appendix C</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t>Whenever an acute rabies risk exposure presents for care, an Animal Bite Report Form (DD 2341) MUST be completed and sent to veterinarians.  It is VITAL that you ensure patient information, especially contact information, is correct in case person needs to be contacted later.  Get as much information as possible regarding the biting animal.  Veterinarians must try to locate the animal for quarantine.  A copy should also be scanned into the patient record.  Preventive Medicine will coordinate with veterinarians to convene a Rabies Advisory Board to review all cases.</a:t>
            </a:r>
            <a:endParaRPr lang="en-US" sz="1300" dirty="0"/>
          </a:p>
        </p:txBody>
      </p:sp>
      <p:sp>
        <p:nvSpPr>
          <p:cNvPr id="4" name="Slide Number Placeholder 3"/>
          <p:cNvSpPr>
            <a:spLocks noGrp="1"/>
          </p:cNvSpPr>
          <p:nvPr>
            <p:ph type="sldNum" sz="quarter" idx="10"/>
          </p:nvPr>
        </p:nvSpPr>
        <p:spPr/>
        <p:txBody>
          <a:bodyPr/>
          <a:lstStyle/>
          <a:p>
            <a:fld id="{B8AAF403-12A4-4C92-81B1-E9E203642582}" type="slidenum">
              <a:rPr lang="en-US" smtClean="0"/>
              <a:pPr/>
              <a:t>14</a:t>
            </a:fld>
            <a:endParaRPr lang="en-US"/>
          </a:p>
        </p:txBody>
      </p:sp>
      <p:sp>
        <p:nvSpPr>
          <p:cNvPr id="5" name="Header Placeholder 4"/>
          <p:cNvSpPr>
            <a:spLocks noGrp="1"/>
          </p:cNvSpPr>
          <p:nvPr>
            <p:ph type="hdr" sz="quarter" idx="11"/>
          </p:nvPr>
        </p:nvSpPr>
        <p:spPr/>
        <p:txBody>
          <a:bodyPr/>
          <a:lstStyle/>
          <a:p>
            <a:r>
              <a:rPr lang="en-US" smtClean="0"/>
              <a:t>Appendix C</a:t>
            </a: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sz="1300" dirty="0" smtClean="0"/>
              <a:t>When treating a rabies risk exposure, first wash out the wound for at least 15 minutes.  Additional cleansing with alcohol, iodine or other </a:t>
            </a:r>
            <a:r>
              <a:rPr lang="en-US" sz="1300" dirty="0" err="1" smtClean="0"/>
              <a:t>virucidal</a:t>
            </a:r>
            <a:r>
              <a:rPr lang="en-US" sz="1300" dirty="0" smtClean="0"/>
              <a:t> agent can be beneficial.  If the patient has </a:t>
            </a:r>
            <a:r>
              <a:rPr lang="en-US" sz="1300" b="1" dirty="0" smtClean="0"/>
              <a:t>not been immunized previously: </a:t>
            </a:r>
            <a:r>
              <a:rPr lang="en-US" sz="1300" dirty="0" smtClean="0"/>
              <a:t>give human rabies immunoglobulin (</a:t>
            </a:r>
            <a:r>
              <a:rPr lang="en-US" sz="1300" b="1" dirty="0" smtClean="0"/>
              <a:t>HRIG)</a:t>
            </a:r>
            <a:r>
              <a:rPr lang="en-US" sz="1300" dirty="0" smtClean="0"/>
              <a:t>, 20 IU/kg by infiltrating the wound with as much HRIG as possible - give the remainder IM in </a:t>
            </a:r>
            <a:r>
              <a:rPr lang="en-US" sz="1300" b="1" dirty="0" smtClean="0">
                <a:solidFill>
                  <a:srgbClr val="FF0000"/>
                </a:solidFill>
              </a:rPr>
              <a:t>other deltoid </a:t>
            </a:r>
            <a:r>
              <a:rPr lang="en-US" sz="1300" dirty="0" smtClean="0">
                <a:solidFill>
                  <a:srgbClr val="FF0000"/>
                </a:solidFill>
              </a:rPr>
              <a:t>or</a:t>
            </a:r>
            <a:r>
              <a:rPr lang="en-US" sz="1300" b="1" dirty="0" smtClean="0">
                <a:solidFill>
                  <a:srgbClr val="FF0000"/>
                </a:solidFill>
              </a:rPr>
              <a:t> anterior-lateral aspect of the quadriceps (thigh) </a:t>
            </a:r>
            <a:r>
              <a:rPr lang="en-US" sz="1300" dirty="0" smtClean="0"/>
              <a:t>region.  Also give </a:t>
            </a:r>
            <a:r>
              <a:rPr lang="en-US" sz="1300" b="1" dirty="0" smtClean="0"/>
              <a:t>1.0 ml rabies vaccine IM </a:t>
            </a:r>
            <a:r>
              <a:rPr lang="en-US" sz="1300" dirty="0" smtClean="0"/>
              <a:t>in the other </a:t>
            </a:r>
            <a:r>
              <a:rPr lang="en-US" sz="1300" b="1" dirty="0" smtClean="0"/>
              <a:t>deltoid</a:t>
            </a:r>
            <a:r>
              <a:rPr lang="en-US" sz="1300" dirty="0" smtClean="0"/>
              <a:t>—be sure site is distal from HRIG injections.  The s</a:t>
            </a:r>
            <a:r>
              <a:rPr lang="en-US" sz="1300" b="1" dirty="0" smtClean="0"/>
              <a:t>eries requires minimum of 4 vaccinations on days 0, 3, 7, and 14.  </a:t>
            </a:r>
            <a:r>
              <a:rPr lang="en-US" sz="1300" dirty="0" smtClean="0"/>
              <a:t>A 5th dose on day 28 is recommended for </a:t>
            </a:r>
            <a:r>
              <a:rPr lang="en-US" sz="1300" dirty="0" err="1" smtClean="0"/>
              <a:t>immunosuppressed</a:t>
            </a:r>
            <a:r>
              <a:rPr lang="en-US" sz="1300" dirty="0" smtClean="0"/>
              <a:t> persons or those on anti-</a:t>
            </a:r>
            <a:r>
              <a:rPr lang="en-US" sz="1300" dirty="0" err="1" smtClean="0"/>
              <a:t>malarials</a:t>
            </a:r>
            <a:r>
              <a:rPr lang="en-US" sz="1300" dirty="0" smtClean="0"/>
              <a:t> (standard for US forces in Afghanistan).  If the patient reports </a:t>
            </a:r>
            <a:r>
              <a:rPr lang="en-US" sz="1300" b="1" dirty="0" smtClean="0"/>
              <a:t>previous rabies immunization: </a:t>
            </a:r>
            <a:r>
              <a:rPr lang="en-US" sz="1300" dirty="0" smtClean="0"/>
              <a:t>HRIG should NOT be given—may interfere with natural antibody production.  The person should only receive 2 vaccinations on </a:t>
            </a:r>
            <a:r>
              <a:rPr lang="en-US" sz="1300" b="1" dirty="0" smtClean="0"/>
              <a:t>days 0 and 3</a:t>
            </a:r>
            <a:r>
              <a:rPr lang="en-US" sz="1300" dirty="0" smtClean="0"/>
              <a:t>; 1.0 ml IM in </a:t>
            </a:r>
            <a:r>
              <a:rPr lang="en-US" sz="1300" b="1" dirty="0" smtClean="0"/>
              <a:t>deltoid. </a:t>
            </a:r>
            <a:endParaRPr lang="en-US" sz="1300" dirty="0"/>
          </a:p>
        </p:txBody>
      </p:sp>
      <p:sp>
        <p:nvSpPr>
          <p:cNvPr id="4" name="Slide Number Placeholder 3"/>
          <p:cNvSpPr>
            <a:spLocks noGrp="1"/>
          </p:cNvSpPr>
          <p:nvPr>
            <p:ph type="sldNum" sz="quarter" idx="10"/>
          </p:nvPr>
        </p:nvSpPr>
        <p:spPr/>
        <p:txBody>
          <a:bodyPr/>
          <a:lstStyle/>
          <a:p>
            <a:fld id="{B8AAF403-12A4-4C92-81B1-E9E203642582}" type="slidenum">
              <a:rPr lang="en-US" smtClean="0"/>
              <a:pPr/>
              <a:t>15</a:t>
            </a:fld>
            <a:endParaRPr lang="en-US"/>
          </a:p>
        </p:txBody>
      </p:sp>
      <p:sp>
        <p:nvSpPr>
          <p:cNvPr id="5" name="Header Placeholder 4"/>
          <p:cNvSpPr>
            <a:spLocks noGrp="1"/>
          </p:cNvSpPr>
          <p:nvPr>
            <p:ph type="hdr" sz="quarter" idx="11"/>
          </p:nvPr>
        </p:nvSpPr>
        <p:spPr/>
        <p:txBody>
          <a:bodyPr/>
          <a:lstStyle/>
          <a:p>
            <a:r>
              <a:rPr lang="en-US" smtClean="0"/>
              <a:t>Appendix C</a:t>
            </a: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t>Rhesus macaque monkeys are native to eastern Afghanistan and throughout central and Southeast Asia.  They are often kept as pets or mascots by local nationals.  In addition to rabies, monkeys in the macaque group can carry Simian Herpes B virus (SHBV).  Although rare, SHBV causes an encephalomyelitis in humans that is fatal in up to 80% of cases.  A monkey infected with rabies or SHBV may not have clinical signs even though it can transmit the disease.</a:t>
            </a:r>
          </a:p>
          <a:p>
            <a:endParaRPr lang="en-US" sz="1300" dirty="0" smtClean="0"/>
          </a:p>
          <a:p>
            <a:r>
              <a:rPr lang="en-US" sz="1300" dirty="0" smtClean="0"/>
              <a:t>Disease risk appears to vary with type of exposure.  The riskiest exposures appear to include deep puncture wounds that are difficult to clean, inadequately cleansed wounds, and wounds sustained on the face (especially wounds to the eye), neck, or thorax-that is, like rabies, sites nearer the CNS.  Ocular splashes with infected fluids, such as saliva, may also transmit SHBV.</a:t>
            </a:r>
            <a:endParaRPr lang="en-US" dirty="0"/>
          </a:p>
        </p:txBody>
      </p:sp>
      <p:sp>
        <p:nvSpPr>
          <p:cNvPr id="4" name="Slide Number Placeholder 3"/>
          <p:cNvSpPr>
            <a:spLocks noGrp="1"/>
          </p:cNvSpPr>
          <p:nvPr>
            <p:ph type="sldNum" sz="quarter" idx="10"/>
          </p:nvPr>
        </p:nvSpPr>
        <p:spPr/>
        <p:txBody>
          <a:bodyPr/>
          <a:lstStyle/>
          <a:p>
            <a:fld id="{B8AAF403-12A4-4C92-81B1-E9E203642582}" type="slidenum">
              <a:rPr lang="en-US" smtClean="0"/>
              <a:pPr/>
              <a:t>16</a:t>
            </a:fld>
            <a:endParaRPr lang="en-US"/>
          </a:p>
        </p:txBody>
      </p:sp>
      <p:sp>
        <p:nvSpPr>
          <p:cNvPr id="5" name="Header Placeholder 4"/>
          <p:cNvSpPr>
            <a:spLocks noGrp="1"/>
          </p:cNvSpPr>
          <p:nvPr>
            <p:ph type="hdr" sz="quarter" idx="11"/>
          </p:nvPr>
        </p:nvSpPr>
        <p:spPr/>
        <p:txBody>
          <a:bodyPr/>
          <a:lstStyle/>
          <a:p>
            <a:r>
              <a:rPr lang="en-US" smtClean="0"/>
              <a:t>Appendix C</a:t>
            </a: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t>Additional information is available at: </a:t>
            </a:r>
            <a:r>
              <a:rPr lang="en-US" sz="1300" dirty="0" smtClean="0">
                <a:hlinkClick r:id="rId3"/>
              </a:rPr>
              <a:t>http://www.cdc.gov/herpesbvirus/index.html</a:t>
            </a:r>
            <a:r>
              <a:rPr lang="en-US" sz="1300" dirty="0" smtClean="0"/>
              <a:t> and </a:t>
            </a:r>
            <a:r>
              <a:rPr lang="en-US" sz="1300" dirty="0" smtClean="0">
                <a:hlinkClick r:id="rId4"/>
              </a:rPr>
              <a:t>http://cid.oxfordjournals.org/content/35/10/1191.full.pdf+html</a:t>
            </a:r>
            <a:r>
              <a:rPr lang="en-US" sz="1300" dirty="0" smtClean="0"/>
              <a:t>.   See also </a:t>
            </a:r>
            <a:r>
              <a:rPr lang="en-US" sz="1300" dirty="0" smtClean="0">
                <a:hlinkClick r:id="rId5"/>
              </a:rPr>
              <a:t>http</a:t>
            </a:r>
            <a:r>
              <a:rPr lang="en-US" sz="1300" smtClean="0">
                <a:hlinkClick r:id="rId5"/>
              </a:rPr>
              <a:t>://wwwnc.cdc.gov/eid/article/18/10/12-0419_article.htm</a:t>
            </a:r>
            <a:endParaRPr lang="en-US" sz="1300" dirty="0" smtClean="0"/>
          </a:p>
          <a:p>
            <a:r>
              <a:rPr lang="en-US" sz="1300" b="1" dirty="0" smtClean="0"/>
              <a:t> </a:t>
            </a:r>
            <a:endParaRPr lang="en-US" sz="1300" dirty="0" smtClean="0"/>
          </a:p>
          <a:p>
            <a:endParaRPr lang="en-US" dirty="0"/>
          </a:p>
        </p:txBody>
      </p:sp>
      <p:sp>
        <p:nvSpPr>
          <p:cNvPr id="4" name="Slide Number Placeholder 3"/>
          <p:cNvSpPr>
            <a:spLocks noGrp="1"/>
          </p:cNvSpPr>
          <p:nvPr>
            <p:ph type="sldNum" sz="quarter" idx="10"/>
          </p:nvPr>
        </p:nvSpPr>
        <p:spPr/>
        <p:txBody>
          <a:bodyPr/>
          <a:lstStyle/>
          <a:p>
            <a:fld id="{B8AAF403-12A4-4C92-81B1-E9E203642582}" type="slidenum">
              <a:rPr lang="en-US" smtClean="0"/>
              <a:pPr/>
              <a:t>17</a:t>
            </a:fld>
            <a:endParaRPr lang="en-US"/>
          </a:p>
        </p:txBody>
      </p:sp>
      <p:sp>
        <p:nvSpPr>
          <p:cNvPr id="5" name="Header Placeholder 4"/>
          <p:cNvSpPr>
            <a:spLocks noGrp="1"/>
          </p:cNvSpPr>
          <p:nvPr>
            <p:ph type="hdr" sz="quarter" idx="11"/>
          </p:nvPr>
        </p:nvSpPr>
        <p:spPr/>
        <p:txBody>
          <a:bodyPr/>
          <a:lstStyle/>
          <a:p>
            <a:r>
              <a:rPr lang="en-US" smtClean="0"/>
              <a:t>Appendix C</a:t>
            </a: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the patient encounter note, be certain to d</a:t>
            </a:r>
            <a:r>
              <a:rPr lang="en-US" dirty="0" smtClean="0"/>
              <a:t>ocument the </a:t>
            </a:r>
            <a:r>
              <a:rPr lang="en-US" b="1" dirty="0" smtClean="0"/>
              <a:t>circumstances</a:t>
            </a:r>
            <a:r>
              <a:rPr lang="en-US" dirty="0" smtClean="0"/>
              <a:t> of exposure, including date, location and activities leading to exposure.  Doing so enables the local Rabies Advisory Board to evaluate exposure risk,</a:t>
            </a:r>
            <a:r>
              <a:rPr lang="en-US" baseline="0" dirty="0" smtClean="0"/>
              <a:t> and h</a:t>
            </a:r>
            <a:r>
              <a:rPr lang="en-US" dirty="0" smtClean="0"/>
              <a:t>elps to corroborate veterinary reports and lab results.  Document any </a:t>
            </a:r>
            <a:r>
              <a:rPr lang="en-US" b="1" dirty="0" smtClean="0"/>
              <a:t>wounds</a:t>
            </a:r>
            <a:r>
              <a:rPr lang="en-US" dirty="0" smtClean="0"/>
              <a:t>,</a:t>
            </a:r>
            <a:r>
              <a:rPr lang="en-US" b="1" dirty="0" smtClean="0"/>
              <a:t> </a:t>
            </a:r>
            <a:r>
              <a:rPr lang="en-US" dirty="0" smtClean="0"/>
              <a:t>including location.  Also document </a:t>
            </a:r>
            <a:r>
              <a:rPr lang="en-US" b="1" dirty="0" smtClean="0"/>
              <a:t>prior rabies vaccinations</a:t>
            </a:r>
            <a:r>
              <a:rPr lang="en-US" dirty="0" smtClean="0"/>
              <a:t>,</a:t>
            </a:r>
            <a:r>
              <a:rPr lang="en-US" b="1" dirty="0" smtClean="0"/>
              <a:t> current medications </a:t>
            </a:r>
            <a:r>
              <a:rPr lang="en-US" dirty="0" smtClean="0"/>
              <a:t>and</a:t>
            </a:r>
            <a:r>
              <a:rPr lang="en-US" b="1" dirty="0" smtClean="0"/>
              <a:t> medical conditions.  </a:t>
            </a:r>
            <a:r>
              <a:rPr lang="en-US" b="0" dirty="0" smtClean="0"/>
              <a:t>This includes p</a:t>
            </a:r>
            <a:r>
              <a:rPr lang="en-US" dirty="0" smtClean="0"/>
              <a:t>rior rabies vaccinations and/or HRIG immunization,</a:t>
            </a:r>
            <a:r>
              <a:rPr lang="en-US" baseline="0" dirty="0" smtClean="0"/>
              <a:t> h</a:t>
            </a:r>
            <a:r>
              <a:rPr lang="en-US" dirty="0" smtClean="0"/>
              <a:t>igh-dose steroid or other </a:t>
            </a:r>
            <a:r>
              <a:rPr lang="en-US" dirty="0" err="1" smtClean="0"/>
              <a:t>immunosuppresive</a:t>
            </a:r>
            <a:r>
              <a:rPr lang="en-US" dirty="0" smtClean="0"/>
              <a:t> therapies or medical conditions require 5 vaccine doses instead of 4 (e.g., taking malaria pills).</a:t>
            </a:r>
          </a:p>
        </p:txBody>
      </p:sp>
      <p:sp>
        <p:nvSpPr>
          <p:cNvPr id="4" name="Slide Number Placeholder 3"/>
          <p:cNvSpPr>
            <a:spLocks noGrp="1"/>
          </p:cNvSpPr>
          <p:nvPr>
            <p:ph type="sldNum" sz="quarter" idx="10"/>
          </p:nvPr>
        </p:nvSpPr>
        <p:spPr/>
        <p:txBody>
          <a:bodyPr/>
          <a:lstStyle/>
          <a:p>
            <a:fld id="{B8AAF403-12A4-4C92-81B1-E9E203642582}" type="slidenum">
              <a:rPr lang="en-US" smtClean="0"/>
              <a:pPr/>
              <a:t>18</a:t>
            </a:fld>
            <a:endParaRPr lang="en-US"/>
          </a:p>
        </p:txBody>
      </p:sp>
      <p:sp>
        <p:nvSpPr>
          <p:cNvPr id="5" name="Header Placeholder 4"/>
          <p:cNvSpPr>
            <a:spLocks noGrp="1"/>
          </p:cNvSpPr>
          <p:nvPr>
            <p:ph type="hdr" sz="quarter" idx="11"/>
          </p:nvPr>
        </p:nvSpPr>
        <p:spPr/>
        <p:txBody>
          <a:bodyPr/>
          <a:lstStyle/>
          <a:p>
            <a:r>
              <a:rPr lang="en-US" smtClean="0"/>
              <a:t>Appendix C</a:t>
            </a: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Additionally, record treatment provided</a:t>
            </a:r>
          </a:p>
          <a:p>
            <a:pPr lvl="1"/>
            <a:r>
              <a:rPr lang="en-US" b="1" dirty="0" smtClean="0"/>
              <a:t>Copious washing </a:t>
            </a:r>
            <a:r>
              <a:rPr lang="en-US" dirty="0" smtClean="0"/>
              <a:t>of wound for </a:t>
            </a:r>
            <a:r>
              <a:rPr lang="en-US" b="1" dirty="0" smtClean="0"/>
              <a:t>&gt; 15 minutes </a:t>
            </a:r>
          </a:p>
          <a:p>
            <a:pPr lvl="1"/>
            <a:r>
              <a:rPr lang="en-US" dirty="0" smtClean="0"/>
              <a:t>Administration of </a:t>
            </a:r>
            <a:r>
              <a:rPr lang="en-US" b="1" dirty="0" smtClean="0"/>
              <a:t>HRIG </a:t>
            </a:r>
          </a:p>
          <a:p>
            <a:pPr lvl="1"/>
            <a:r>
              <a:rPr lang="en-US" dirty="0" smtClean="0"/>
              <a:t>Vaccine inoculation site </a:t>
            </a:r>
          </a:p>
          <a:p>
            <a:pPr lvl="1"/>
            <a:r>
              <a:rPr lang="en-US" b="1" dirty="0" smtClean="0"/>
              <a:t>Lot number </a:t>
            </a:r>
            <a:r>
              <a:rPr lang="en-US" dirty="0" smtClean="0"/>
              <a:t>and</a:t>
            </a:r>
            <a:r>
              <a:rPr lang="en-US" b="1" dirty="0" smtClean="0"/>
              <a:t> expiration date </a:t>
            </a:r>
          </a:p>
          <a:p>
            <a:r>
              <a:rPr lang="en-US" dirty="0" smtClean="0"/>
              <a:t>And</a:t>
            </a:r>
            <a:r>
              <a:rPr lang="en-US" baseline="0" dirty="0" smtClean="0"/>
              <a:t> d</a:t>
            </a:r>
            <a:r>
              <a:rPr lang="en-US" dirty="0" smtClean="0"/>
              <a:t>ocument the plan for subsequent vaccination.</a:t>
            </a:r>
            <a:r>
              <a:rPr lang="en-US" baseline="0" dirty="0" smtClean="0"/>
              <a:t>  </a:t>
            </a:r>
            <a:r>
              <a:rPr lang="en-US" dirty="0" smtClean="0"/>
              <a:t>If providing vials for administration at forward location, document </a:t>
            </a:r>
            <a:r>
              <a:rPr lang="en-US" b="1" dirty="0" smtClean="0"/>
              <a:t>cold chain plan</a:t>
            </a:r>
            <a:r>
              <a:rPr lang="en-US" dirty="0" smtClean="0"/>
              <a:t> (between 36 and 46 °F).</a:t>
            </a:r>
            <a:r>
              <a:rPr lang="en-US" baseline="0" dirty="0" smtClean="0"/>
              <a:t>  </a:t>
            </a:r>
            <a:r>
              <a:rPr lang="en-US" dirty="0" smtClean="0"/>
              <a:t>Provide patient’s </a:t>
            </a:r>
            <a:r>
              <a:rPr lang="en-US" b="1" dirty="0" smtClean="0"/>
              <a:t>contact number </a:t>
            </a:r>
            <a:r>
              <a:rPr lang="en-US" dirty="0" smtClean="0"/>
              <a:t>to track case to completion. Public health nurses can assist with ensuring follow-up.  Lastly, document any reasons for discontinuing vaccination series.</a:t>
            </a:r>
            <a:r>
              <a:rPr lang="en-US" baseline="0" dirty="0" smtClean="0"/>
              <a:t>  This prevents confusion later.</a:t>
            </a:r>
            <a:r>
              <a:rPr lang="en-US" dirty="0" smtClean="0"/>
              <a:t> </a:t>
            </a:r>
          </a:p>
        </p:txBody>
      </p:sp>
      <p:sp>
        <p:nvSpPr>
          <p:cNvPr id="4" name="Slide Number Placeholder 3"/>
          <p:cNvSpPr>
            <a:spLocks noGrp="1"/>
          </p:cNvSpPr>
          <p:nvPr>
            <p:ph type="sldNum" sz="quarter" idx="10"/>
          </p:nvPr>
        </p:nvSpPr>
        <p:spPr/>
        <p:txBody>
          <a:bodyPr/>
          <a:lstStyle/>
          <a:p>
            <a:fld id="{B8AAF403-12A4-4C92-81B1-E9E203642582}" type="slidenum">
              <a:rPr lang="en-US" smtClean="0"/>
              <a:pPr/>
              <a:t>19</a:t>
            </a:fld>
            <a:endParaRPr lang="en-US"/>
          </a:p>
        </p:txBody>
      </p:sp>
      <p:sp>
        <p:nvSpPr>
          <p:cNvPr id="5" name="Header Placeholder 4"/>
          <p:cNvSpPr>
            <a:spLocks noGrp="1"/>
          </p:cNvSpPr>
          <p:nvPr>
            <p:ph type="hdr" sz="quarter" idx="11"/>
          </p:nvPr>
        </p:nvSpPr>
        <p:spPr/>
        <p:txBody>
          <a:bodyPr/>
          <a:lstStyle/>
          <a:p>
            <a:r>
              <a:rPr lang="en-US" smtClean="0"/>
              <a:t>Appendix C</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rgbClr val="FF0000"/>
                </a:solidFill>
                <a:latin typeface="+mn-lt"/>
              </a:rPr>
              <a:t>The goals of today's presentation</a:t>
            </a:r>
            <a:r>
              <a:rPr lang="en-US" baseline="0" dirty="0" smtClean="0">
                <a:solidFill>
                  <a:srgbClr val="FF0000"/>
                </a:solidFill>
                <a:latin typeface="+mn-lt"/>
              </a:rPr>
              <a:t> is to ensure you are familiar with the </a:t>
            </a:r>
            <a:r>
              <a:rPr lang="en-US" dirty="0" smtClean="0">
                <a:latin typeface="+mn-lt"/>
              </a:rPr>
              <a:t>appropriate treatment of all persons presenting with rabies risk exposures,</a:t>
            </a:r>
            <a:r>
              <a:rPr lang="en-US" baseline="0" dirty="0" smtClean="0">
                <a:latin typeface="+mn-lt"/>
              </a:rPr>
              <a:t> whether acute or delayed.  Assessment of rabies risk exposures should be a</a:t>
            </a:r>
            <a:r>
              <a:rPr lang="en-US" dirty="0" smtClean="0">
                <a:latin typeface="+mn-lt"/>
              </a:rPr>
              <a:t> routine part of post-deployment evaluations as well. </a:t>
            </a:r>
            <a:endParaRPr lang="en-US" dirty="0">
              <a:solidFill>
                <a:srgbClr val="FF0000"/>
              </a:solidFill>
              <a:latin typeface="+mn-lt"/>
            </a:endParaRPr>
          </a:p>
        </p:txBody>
      </p:sp>
      <p:sp>
        <p:nvSpPr>
          <p:cNvPr id="4" name="Slide Number Placeholder 3"/>
          <p:cNvSpPr>
            <a:spLocks noGrp="1"/>
          </p:cNvSpPr>
          <p:nvPr>
            <p:ph type="sldNum" sz="quarter" idx="10"/>
          </p:nvPr>
        </p:nvSpPr>
        <p:spPr/>
        <p:txBody>
          <a:bodyPr/>
          <a:lstStyle/>
          <a:p>
            <a:fld id="{B8AAF403-12A4-4C92-81B1-E9E203642582}" type="slidenum">
              <a:rPr lang="en-US" smtClean="0"/>
              <a:pPr/>
              <a:t>2</a:t>
            </a:fld>
            <a:endParaRPr lang="en-US"/>
          </a:p>
        </p:txBody>
      </p:sp>
      <p:sp>
        <p:nvSpPr>
          <p:cNvPr id="5" name="Header Placeholder 4"/>
          <p:cNvSpPr>
            <a:spLocks noGrp="1"/>
          </p:cNvSpPr>
          <p:nvPr>
            <p:ph type="hdr" sz="quarter" idx="11"/>
          </p:nvPr>
        </p:nvSpPr>
        <p:spPr/>
        <p:txBody>
          <a:bodyPr/>
          <a:lstStyle/>
          <a:p>
            <a:r>
              <a:rPr lang="en-US" smtClean="0"/>
              <a:t>Appendix C</a:t>
            </a: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HRIG and rabies vaccine doses must be entered into MEDPROS or service-specific immunization tracking program.</a:t>
            </a:r>
          </a:p>
          <a:p>
            <a:pPr lvl="1"/>
            <a:r>
              <a:rPr lang="en-US" dirty="0" smtClean="0"/>
              <a:t>Active duty, Reserve or National Guard</a:t>
            </a:r>
            <a:r>
              <a:rPr lang="en-US" b="1" dirty="0" smtClean="0"/>
              <a:t> </a:t>
            </a:r>
          </a:p>
          <a:p>
            <a:pPr lvl="1"/>
            <a:r>
              <a:rPr lang="en-US" dirty="0" smtClean="0"/>
              <a:t>DA civilians who are deployable</a:t>
            </a:r>
          </a:p>
          <a:p>
            <a:pPr lvl="1"/>
            <a:r>
              <a:rPr lang="en-US" dirty="0" err="1" smtClean="0"/>
              <a:t>DoD</a:t>
            </a:r>
            <a:r>
              <a:rPr lang="en-US" dirty="0" smtClean="0"/>
              <a:t> contractors eligible for care in theater</a:t>
            </a:r>
          </a:p>
        </p:txBody>
      </p:sp>
      <p:sp>
        <p:nvSpPr>
          <p:cNvPr id="4" name="Slide Number Placeholder 3"/>
          <p:cNvSpPr>
            <a:spLocks noGrp="1"/>
          </p:cNvSpPr>
          <p:nvPr>
            <p:ph type="sldNum" sz="quarter" idx="10"/>
          </p:nvPr>
        </p:nvSpPr>
        <p:spPr/>
        <p:txBody>
          <a:bodyPr/>
          <a:lstStyle/>
          <a:p>
            <a:fld id="{B8AAF403-12A4-4C92-81B1-E9E203642582}" type="slidenum">
              <a:rPr lang="en-US" smtClean="0"/>
              <a:pPr/>
              <a:t>20</a:t>
            </a:fld>
            <a:endParaRPr lang="en-US"/>
          </a:p>
        </p:txBody>
      </p:sp>
      <p:sp>
        <p:nvSpPr>
          <p:cNvPr id="5" name="Header Placeholder 4"/>
          <p:cNvSpPr>
            <a:spLocks noGrp="1"/>
          </p:cNvSpPr>
          <p:nvPr>
            <p:ph type="hdr" sz="quarter" idx="11"/>
          </p:nvPr>
        </p:nvSpPr>
        <p:spPr/>
        <p:txBody>
          <a:bodyPr/>
          <a:lstStyle/>
          <a:p>
            <a:r>
              <a:rPr lang="en-US" smtClean="0"/>
              <a:t>Appendix C</a:t>
            </a: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evaluating</a:t>
            </a:r>
            <a:r>
              <a:rPr lang="en-US" baseline="0" dirty="0" smtClean="0"/>
              <a:t> persons who report a past exposure, be certain to document a</a:t>
            </a:r>
            <a:r>
              <a:rPr lang="en-US" dirty="0" smtClean="0"/>
              <a:t>ll risk events appropriately in AHLTA.  A template is being developed to ensure complete history is captured and appropriate ICD9 and CPT codes are captured.  All suspected rabies exposures MUST be treated with HRIG and Rabies Vaccine as appropriate.  There is no time limit for treatment with HRIG or vaccine.  </a:t>
            </a:r>
            <a:r>
              <a:rPr lang="en-US" i="0" dirty="0" smtClean="0"/>
              <a:t>Infiltrate site of wound or exposure </a:t>
            </a:r>
            <a:r>
              <a:rPr lang="en-US" i="0" dirty="0" smtClean="0">
                <a:solidFill>
                  <a:srgbClr val="FF0000"/>
                </a:solidFill>
              </a:rPr>
              <a:t>with HRIG</a:t>
            </a:r>
            <a:r>
              <a:rPr lang="en-US" i="0" dirty="0" smtClean="0"/>
              <a:t>, even if injury is healed.  Remainder </a:t>
            </a:r>
            <a:r>
              <a:rPr lang="en-US" i="0" dirty="0" smtClean="0">
                <a:solidFill>
                  <a:srgbClr val="FF0000"/>
                </a:solidFill>
              </a:rPr>
              <a:t>of HRIG </a:t>
            </a:r>
            <a:r>
              <a:rPr lang="en-US" i="0" dirty="0" smtClean="0"/>
              <a:t>should be administered in </a:t>
            </a:r>
            <a:r>
              <a:rPr lang="en-US" b="1" i="0" dirty="0" smtClean="0">
                <a:solidFill>
                  <a:srgbClr val="FF0000"/>
                </a:solidFill>
              </a:rPr>
              <a:t>other</a:t>
            </a:r>
            <a:r>
              <a:rPr lang="en-US" i="0" dirty="0" smtClean="0"/>
              <a:t> </a:t>
            </a:r>
            <a:r>
              <a:rPr lang="en-US" b="1" i="0" dirty="0" smtClean="0">
                <a:solidFill>
                  <a:srgbClr val="FF0000"/>
                </a:solidFill>
              </a:rPr>
              <a:t>deltoid </a:t>
            </a:r>
            <a:r>
              <a:rPr lang="en-US" i="0" dirty="0" smtClean="0">
                <a:solidFill>
                  <a:srgbClr val="FF0000"/>
                </a:solidFill>
              </a:rPr>
              <a:t>or</a:t>
            </a:r>
            <a:r>
              <a:rPr lang="en-US" b="1" i="0" dirty="0" smtClean="0">
                <a:solidFill>
                  <a:srgbClr val="FF0000"/>
                </a:solidFill>
              </a:rPr>
              <a:t> anterior-lateral aspect of the quadriceps (thigh)</a:t>
            </a:r>
            <a:r>
              <a:rPr lang="en-US" i="0" dirty="0" smtClean="0"/>
              <a:t> region, distal from vaccination </a:t>
            </a:r>
            <a:r>
              <a:rPr lang="en-US" i="0" dirty="0" err="1" smtClean="0"/>
              <a:t>siteOnly</a:t>
            </a:r>
            <a:r>
              <a:rPr lang="en-US" i="0" dirty="0" smtClean="0"/>
              <a:t> persons who have </a:t>
            </a:r>
            <a:r>
              <a:rPr lang="en-US" dirty="0" smtClean="0"/>
              <a:t>received previous vaccinations should not receive HRIG.  The algorithm on the next slide has</a:t>
            </a:r>
            <a:r>
              <a:rPr lang="en-US" baseline="0" dirty="0" smtClean="0"/>
              <a:t> </a:t>
            </a:r>
            <a:r>
              <a:rPr lang="en-US" dirty="0" smtClean="0"/>
              <a:t>additional details.  </a:t>
            </a:r>
          </a:p>
          <a:p>
            <a:r>
              <a:rPr lang="en-US" dirty="0" smtClean="0"/>
              <a:t>Report case to Preventive Medicine to ensure patient receives appropriate follow-up.  Preventive Medicine will coordinate with veterinarians to convene a Rabies Advisory Board to review all cases.</a:t>
            </a:r>
            <a:endParaRPr lang="en-US" dirty="0"/>
          </a:p>
        </p:txBody>
      </p:sp>
      <p:sp>
        <p:nvSpPr>
          <p:cNvPr id="4" name="Slide Number Placeholder 3"/>
          <p:cNvSpPr>
            <a:spLocks noGrp="1"/>
          </p:cNvSpPr>
          <p:nvPr>
            <p:ph type="sldNum" sz="quarter" idx="10"/>
          </p:nvPr>
        </p:nvSpPr>
        <p:spPr/>
        <p:txBody>
          <a:bodyPr/>
          <a:lstStyle/>
          <a:p>
            <a:fld id="{B8AAF403-12A4-4C92-81B1-E9E203642582}" type="slidenum">
              <a:rPr lang="en-US" smtClean="0"/>
              <a:pPr/>
              <a:t>21</a:t>
            </a:fld>
            <a:endParaRPr lang="en-US"/>
          </a:p>
        </p:txBody>
      </p:sp>
      <p:sp>
        <p:nvSpPr>
          <p:cNvPr id="5" name="Header Placeholder 4"/>
          <p:cNvSpPr>
            <a:spLocks noGrp="1"/>
          </p:cNvSpPr>
          <p:nvPr>
            <p:ph type="hdr" sz="quarter" idx="11"/>
          </p:nvPr>
        </p:nvSpPr>
        <p:spPr/>
        <p:txBody>
          <a:bodyPr/>
          <a:lstStyle/>
          <a:p>
            <a:r>
              <a:rPr lang="en-US" smtClean="0"/>
              <a:t>Appendix C</a:t>
            </a: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algorithm provides guidance for determining what exposures should be considered for treatment with PEP The algorithm is primarily intended to apply to deployments to countries with Intermediate or High Rabies Risk as assessed by NCMI.  Keep</a:t>
            </a:r>
            <a:r>
              <a:rPr lang="en-US" baseline="0" dirty="0" smtClean="0"/>
              <a:t> in mind i</a:t>
            </a:r>
            <a:r>
              <a:rPr lang="en-US" dirty="0" smtClean="0"/>
              <a:t>t</a:t>
            </a:r>
            <a:r>
              <a:rPr lang="en-US" baseline="0" dirty="0" smtClean="0"/>
              <a:t> is NOT intended to be used for assessing acute rabies risk exposures. </a:t>
            </a:r>
            <a:endParaRPr lang="en-US" dirty="0"/>
          </a:p>
        </p:txBody>
      </p:sp>
      <p:sp>
        <p:nvSpPr>
          <p:cNvPr id="4" name="Slide Number Placeholder 3"/>
          <p:cNvSpPr>
            <a:spLocks noGrp="1"/>
          </p:cNvSpPr>
          <p:nvPr>
            <p:ph type="sldNum" sz="quarter" idx="10"/>
          </p:nvPr>
        </p:nvSpPr>
        <p:spPr/>
        <p:txBody>
          <a:bodyPr/>
          <a:lstStyle/>
          <a:p>
            <a:fld id="{B8AAF403-12A4-4C92-81B1-E9E203642582}" type="slidenum">
              <a:rPr lang="en-US" smtClean="0"/>
              <a:pPr/>
              <a:t>22</a:t>
            </a:fld>
            <a:endParaRPr lang="en-US"/>
          </a:p>
        </p:txBody>
      </p:sp>
      <p:sp>
        <p:nvSpPr>
          <p:cNvPr id="5" name="Header Placeholder 4"/>
          <p:cNvSpPr>
            <a:spLocks noGrp="1"/>
          </p:cNvSpPr>
          <p:nvPr>
            <p:ph type="hdr" sz="quarter" idx="11"/>
          </p:nvPr>
        </p:nvSpPr>
        <p:spPr/>
        <p:txBody>
          <a:bodyPr/>
          <a:lstStyle/>
          <a:p>
            <a:r>
              <a:rPr lang="en-US" smtClean="0"/>
              <a:t>Appendix C</a:t>
            </a: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is a list of additional resources </a:t>
            </a:r>
            <a:endParaRPr lang="en-US" dirty="0"/>
          </a:p>
        </p:txBody>
      </p:sp>
      <p:sp>
        <p:nvSpPr>
          <p:cNvPr id="4" name="Slide Number Placeholder 3"/>
          <p:cNvSpPr>
            <a:spLocks noGrp="1"/>
          </p:cNvSpPr>
          <p:nvPr>
            <p:ph type="sldNum" sz="quarter" idx="10"/>
          </p:nvPr>
        </p:nvSpPr>
        <p:spPr/>
        <p:txBody>
          <a:bodyPr/>
          <a:lstStyle/>
          <a:p>
            <a:fld id="{B8AAF403-12A4-4C92-81B1-E9E203642582}" type="slidenum">
              <a:rPr lang="en-US" smtClean="0"/>
              <a:pPr/>
              <a:t>23</a:t>
            </a:fld>
            <a:endParaRPr lang="en-US"/>
          </a:p>
        </p:txBody>
      </p:sp>
      <p:sp>
        <p:nvSpPr>
          <p:cNvPr id="5" name="Header Placeholder 4"/>
          <p:cNvSpPr>
            <a:spLocks noGrp="1"/>
          </p:cNvSpPr>
          <p:nvPr>
            <p:ph type="hdr" sz="quarter" idx="11"/>
          </p:nvPr>
        </p:nvSpPr>
        <p:spPr/>
        <p:txBody>
          <a:bodyPr/>
          <a:lstStyle/>
          <a:p>
            <a:r>
              <a:rPr lang="en-US" smtClean="0"/>
              <a:t>Appendix C</a:t>
            </a: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Questions?</a:t>
            </a:r>
            <a:endParaRPr lang="en-US" dirty="0"/>
          </a:p>
        </p:txBody>
      </p:sp>
      <p:sp>
        <p:nvSpPr>
          <p:cNvPr id="4" name="Slide Number Placeholder 3"/>
          <p:cNvSpPr>
            <a:spLocks noGrp="1"/>
          </p:cNvSpPr>
          <p:nvPr>
            <p:ph type="sldNum" sz="quarter" idx="10"/>
          </p:nvPr>
        </p:nvSpPr>
        <p:spPr/>
        <p:txBody>
          <a:bodyPr/>
          <a:lstStyle/>
          <a:p>
            <a:fld id="{B8AAF403-12A4-4C92-81B1-E9E203642582}" type="slidenum">
              <a:rPr lang="en-US" smtClean="0"/>
              <a:pPr/>
              <a:t>24</a:t>
            </a:fld>
            <a:endParaRPr lang="en-US"/>
          </a:p>
        </p:txBody>
      </p:sp>
      <p:sp>
        <p:nvSpPr>
          <p:cNvPr id="5" name="Header Placeholder 4"/>
          <p:cNvSpPr>
            <a:spLocks noGrp="1"/>
          </p:cNvSpPr>
          <p:nvPr>
            <p:ph type="hdr" sz="quarter" idx="11"/>
          </p:nvPr>
        </p:nvSpPr>
        <p:spPr/>
        <p:txBody>
          <a:bodyPr/>
          <a:lstStyle/>
          <a:p>
            <a:r>
              <a:rPr lang="en-US" smtClean="0"/>
              <a:t>Appendix C</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the agenda</a:t>
            </a:r>
            <a:endParaRPr lang="en-US" dirty="0"/>
          </a:p>
        </p:txBody>
      </p:sp>
      <p:sp>
        <p:nvSpPr>
          <p:cNvPr id="4" name="Slide Number Placeholder 3"/>
          <p:cNvSpPr>
            <a:spLocks noGrp="1"/>
          </p:cNvSpPr>
          <p:nvPr>
            <p:ph type="sldNum" sz="quarter" idx="10"/>
          </p:nvPr>
        </p:nvSpPr>
        <p:spPr/>
        <p:txBody>
          <a:bodyPr/>
          <a:lstStyle/>
          <a:p>
            <a:fld id="{B8AAF403-12A4-4C92-81B1-E9E203642582}" type="slidenum">
              <a:rPr lang="en-US" smtClean="0"/>
              <a:pPr/>
              <a:t>3</a:t>
            </a:fld>
            <a:endParaRPr lang="en-US"/>
          </a:p>
        </p:txBody>
      </p:sp>
      <p:sp>
        <p:nvSpPr>
          <p:cNvPr id="5" name="Header Placeholder 4"/>
          <p:cNvSpPr>
            <a:spLocks noGrp="1"/>
          </p:cNvSpPr>
          <p:nvPr>
            <p:ph type="hdr" sz="quarter" idx="11"/>
          </p:nvPr>
        </p:nvSpPr>
        <p:spPr/>
        <p:txBody>
          <a:bodyPr/>
          <a:lstStyle/>
          <a:p>
            <a:r>
              <a:rPr lang="en-US" smtClean="0"/>
              <a:t>Appendix C</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t> So why all the sudden concern about rabies?  In August 2011, a US Soldier died from rabies acquired from a dog bite while deployed in Afghanistan.  This represents the first case in </a:t>
            </a:r>
            <a:r>
              <a:rPr lang="en-US" sz="1300" dirty="0" err="1" smtClean="0"/>
              <a:t>DoD</a:t>
            </a:r>
            <a:r>
              <a:rPr lang="en-US" sz="1300" dirty="0" smtClean="0"/>
              <a:t> in over 30 years.  His symptoms began 3 months after redeployment.  However, the bigger concern:  Public health investigation into case revealed 11 other Soldiers in unit had sustained </a:t>
            </a:r>
            <a:r>
              <a:rPr lang="en-US" sz="1300" b="1" dirty="0" smtClean="0"/>
              <a:t>unreported</a:t>
            </a:r>
            <a:r>
              <a:rPr lang="en-US" sz="1300" dirty="0" smtClean="0"/>
              <a:t> and </a:t>
            </a:r>
            <a:r>
              <a:rPr lang="en-US" sz="1300" b="1" dirty="0" smtClean="0"/>
              <a:t>untreated</a:t>
            </a:r>
            <a:r>
              <a:rPr lang="en-US" sz="1300" dirty="0" smtClean="0"/>
              <a:t> rabies risk exposures.  Most of these were dog bites, but some reported cat or monkey bites, too.  Several persons had more than one exposure.  10 of these persons sustain exposures that were deemed to require post-exposure prophylaxis.</a:t>
            </a:r>
          </a:p>
          <a:p>
            <a:pPr lvl="1"/>
            <a:endParaRPr lang="en-US" sz="2500" dirty="0" smtClean="0"/>
          </a:p>
        </p:txBody>
      </p:sp>
      <p:sp>
        <p:nvSpPr>
          <p:cNvPr id="4" name="Slide Number Placeholder 3"/>
          <p:cNvSpPr>
            <a:spLocks noGrp="1"/>
          </p:cNvSpPr>
          <p:nvPr>
            <p:ph type="sldNum" sz="quarter" idx="10"/>
          </p:nvPr>
        </p:nvSpPr>
        <p:spPr/>
        <p:txBody>
          <a:bodyPr/>
          <a:lstStyle/>
          <a:p>
            <a:fld id="{B8AAF403-12A4-4C92-81B1-E9E203642582}" type="slidenum">
              <a:rPr lang="en-US" smtClean="0"/>
              <a:pPr/>
              <a:t>4</a:t>
            </a:fld>
            <a:endParaRPr lang="en-US"/>
          </a:p>
        </p:txBody>
      </p:sp>
      <p:sp>
        <p:nvSpPr>
          <p:cNvPr id="5" name="Header Placeholder 4"/>
          <p:cNvSpPr>
            <a:spLocks noGrp="1"/>
          </p:cNvSpPr>
          <p:nvPr>
            <p:ph type="hdr" sz="quarter" idx="11"/>
          </p:nvPr>
        </p:nvSpPr>
        <p:spPr/>
        <p:txBody>
          <a:bodyPr/>
          <a:lstStyle/>
          <a:p>
            <a:r>
              <a:rPr lang="en-US" smtClean="0"/>
              <a:t>Appendix C</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t>Rabies is a bigger problem abroad than in the US.  World-wide, 55,000 people die of rabies year, but in the US there are usually only 1-2 human cases per year.  Dogs are the most common vector in developing countries, but bats are the most common source of rabies disease in the US.  Developing countries typically cannot support routine rabies vaccination programs for dogs and cats.  There may be cultural differences in the concept of pets.  And US travelers may not realize how different the risk is.</a:t>
            </a:r>
          </a:p>
          <a:p>
            <a:endParaRPr lang="en-US" sz="1300" dirty="0" smtClean="0"/>
          </a:p>
          <a:p>
            <a:r>
              <a:rPr lang="en-US" sz="1300" dirty="0" smtClean="0"/>
              <a:t>Of all human rabies cases, fewer than 10 survivors have been documented.  Once symptoms develop, rabies is almost uniformly fatal.  However, early treatment prevents nearly 100% of disease.  And although delays in treatment are not ideal, treatment before symptoms begin can still be effective.  Most survivors had some history of vaccination.  There have been only three survivors with no prior history of preventive care.  It is important to understand that </a:t>
            </a:r>
            <a:r>
              <a:rPr lang="en-US" sz="1300" b="1" u="sng" dirty="0" smtClean="0"/>
              <a:t>CDC guidance is written primarily for risk in US, not other countries and not for military deployments!</a:t>
            </a:r>
          </a:p>
        </p:txBody>
      </p:sp>
      <p:sp>
        <p:nvSpPr>
          <p:cNvPr id="4" name="Slide Number Placeholder 3"/>
          <p:cNvSpPr>
            <a:spLocks noGrp="1"/>
          </p:cNvSpPr>
          <p:nvPr>
            <p:ph type="sldNum" sz="quarter" idx="10"/>
          </p:nvPr>
        </p:nvSpPr>
        <p:spPr/>
        <p:txBody>
          <a:bodyPr/>
          <a:lstStyle/>
          <a:p>
            <a:fld id="{B8AAF403-12A4-4C92-81B1-E9E203642582}" type="slidenum">
              <a:rPr lang="en-US" smtClean="0"/>
              <a:pPr/>
              <a:t>5</a:t>
            </a:fld>
            <a:endParaRPr lang="en-US"/>
          </a:p>
        </p:txBody>
      </p:sp>
      <p:sp>
        <p:nvSpPr>
          <p:cNvPr id="5" name="Header Placeholder 4"/>
          <p:cNvSpPr>
            <a:spLocks noGrp="1"/>
          </p:cNvSpPr>
          <p:nvPr>
            <p:ph type="hdr" sz="quarter" idx="11"/>
          </p:nvPr>
        </p:nvSpPr>
        <p:spPr/>
        <p:txBody>
          <a:bodyPr/>
          <a:lstStyle/>
          <a:p>
            <a:r>
              <a:rPr lang="en-US" smtClean="0"/>
              <a:t>Appendix C</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buNone/>
            </a:pPr>
            <a:r>
              <a:rPr lang="en-US" dirty="0" smtClean="0"/>
              <a:t>Despite common lore, you cannot tell whether an animal has rabies by observing its actions.  Both of these animals are rabid.  The puppy on the right was a</a:t>
            </a:r>
            <a:r>
              <a:rPr lang="en-US" baseline="0" dirty="0" smtClean="0"/>
              <a:t> “fob dog.”  More than 20 people were exposed and required post-exposure treatment, costing over $22,000 in HRIG and vaccine alone.</a:t>
            </a:r>
            <a:endParaRPr lang="en-US" dirty="0" smtClean="0"/>
          </a:p>
        </p:txBody>
      </p:sp>
      <p:sp>
        <p:nvSpPr>
          <p:cNvPr id="4" name="Slide Number Placeholder 3"/>
          <p:cNvSpPr>
            <a:spLocks noGrp="1"/>
          </p:cNvSpPr>
          <p:nvPr>
            <p:ph type="sldNum" sz="quarter" idx="10"/>
          </p:nvPr>
        </p:nvSpPr>
        <p:spPr/>
        <p:txBody>
          <a:bodyPr/>
          <a:lstStyle/>
          <a:p>
            <a:fld id="{B8AAF403-12A4-4C92-81B1-E9E203642582}" type="slidenum">
              <a:rPr lang="en-US" smtClean="0"/>
              <a:pPr/>
              <a:t>6</a:t>
            </a:fld>
            <a:endParaRPr lang="en-US"/>
          </a:p>
        </p:txBody>
      </p:sp>
      <p:sp>
        <p:nvSpPr>
          <p:cNvPr id="5" name="Header Placeholder 4"/>
          <p:cNvSpPr>
            <a:spLocks noGrp="1"/>
          </p:cNvSpPr>
          <p:nvPr>
            <p:ph type="hdr" sz="quarter" idx="11"/>
          </p:nvPr>
        </p:nvSpPr>
        <p:spPr/>
        <p:txBody>
          <a:bodyPr/>
          <a:lstStyle/>
          <a:p>
            <a:r>
              <a:rPr lang="en-US" smtClean="0"/>
              <a:t>Appendix C</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t>Rabies is caused by an RNA virus in the family </a:t>
            </a:r>
            <a:r>
              <a:rPr lang="en-US" sz="1300" dirty="0" err="1" smtClean="0"/>
              <a:t>Rhabdoviridae</a:t>
            </a:r>
            <a:r>
              <a:rPr lang="en-US" sz="1300" dirty="0" smtClean="0"/>
              <a:t>, genus </a:t>
            </a:r>
            <a:r>
              <a:rPr lang="en-US" sz="1300" dirty="0" err="1" smtClean="0"/>
              <a:t>Lyssavirus</a:t>
            </a:r>
            <a:r>
              <a:rPr lang="en-US" sz="1300" dirty="0" smtClean="0"/>
              <a:t>.  The virus is transmitted through contact with the saliva of infected, or rabid, warm-blooded animals, such as dogs, cats, bats, skunks, raccoons, foxes, jackals </a:t>
            </a:r>
            <a:r>
              <a:rPr lang="en-US" sz="1300" i="1" dirty="0" smtClean="0">
                <a:solidFill>
                  <a:srgbClr val="FF0000"/>
                </a:solidFill>
              </a:rPr>
              <a:t>and even mongooses</a:t>
            </a:r>
            <a:r>
              <a:rPr lang="en-US" sz="1300" dirty="0" smtClean="0"/>
              <a:t>.  Mice, rats and other small rodents are almost never found to be infected with rabies, but larger rodents, such as groundhogs or beavers, can be infected.  Larger animals are more likely to survive an encounter with another rabid animal and thus develop the disease themselves.  Similarly, herd or farm animals, such as horses, cows, etc., can be infected.  In March 2010, a horse in Michigan was found to have rabies.   6 people required post-exposure prophylaxis, including the owner, trainer, and veterinarian.  The horse had never been vaccinated. (</a:t>
            </a:r>
            <a:r>
              <a:rPr lang="en-US" sz="1300" dirty="0" err="1" smtClean="0"/>
              <a:t>ProMed</a:t>
            </a:r>
            <a:r>
              <a:rPr lang="en-US" sz="1300" dirty="0" smtClean="0"/>
              <a:t> mail)</a:t>
            </a:r>
          </a:p>
          <a:p>
            <a:r>
              <a:rPr lang="en-US" sz="1300" dirty="0" smtClean="0"/>
              <a:t>Once the rabies virus is introduced into the body, it replicates in muscle, then finds its way to nerves.  From distal nerves the virus travels to the central nervous system, where it causes an acute, progressive encephalomyelitis.  Because of variability in bite location and virus </a:t>
            </a:r>
            <a:r>
              <a:rPr lang="en-US" sz="1300" dirty="0" err="1" smtClean="0"/>
              <a:t>inoculum</a:t>
            </a:r>
            <a:r>
              <a:rPr lang="en-US" sz="1300" dirty="0" smtClean="0"/>
              <a:t>, the incubation period of rabies can vary from a few days to over a year.  The average is 1 to 3 months after an untreated exposure.  Most people who develop rabies do so within 12 months of an untreated exposure; only rarely does it develop more than one year after exposure.  Because bites to the head or neck allow the virus a shorter trip to the CNS, such bites usually have the shortest incubation periods.</a:t>
            </a:r>
          </a:p>
        </p:txBody>
      </p:sp>
      <p:sp>
        <p:nvSpPr>
          <p:cNvPr id="4" name="Slide Number Placeholder 3"/>
          <p:cNvSpPr>
            <a:spLocks noGrp="1"/>
          </p:cNvSpPr>
          <p:nvPr>
            <p:ph type="sldNum" sz="quarter" idx="10"/>
          </p:nvPr>
        </p:nvSpPr>
        <p:spPr/>
        <p:txBody>
          <a:bodyPr/>
          <a:lstStyle/>
          <a:p>
            <a:fld id="{B8AAF403-12A4-4C92-81B1-E9E203642582}" type="slidenum">
              <a:rPr lang="en-US" smtClean="0"/>
              <a:pPr/>
              <a:t>7</a:t>
            </a:fld>
            <a:endParaRPr lang="en-US"/>
          </a:p>
        </p:txBody>
      </p:sp>
      <p:sp>
        <p:nvSpPr>
          <p:cNvPr id="5" name="Header Placeholder 4"/>
          <p:cNvSpPr>
            <a:spLocks noGrp="1"/>
          </p:cNvSpPr>
          <p:nvPr>
            <p:ph type="hdr" sz="quarter" idx="11"/>
          </p:nvPr>
        </p:nvSpPr>
        <p:spPr/>
        <p:txBody>
          <a:bodyPr/>
          <a:lstStyle/>
          <a:p>
            <a:r>
              <a:rPr lang="en-US" smtClean="0"/>
              <a:t>Appendix C</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AAF403-12A4-4C92-81B1-E9E203642582}" type="slidenum">
              <a:rPr lang="en-US" smtClean="0"/>
              <a:pPr/>
              <a:t>8</a:t>
            </a:fld>
            <a:endParaRPr lang="en-US"/>
          </a:p>
        </p:txBody>
      </p:sp>
      <p:sp>
        <p:nvSpPr>
          <p:cNvPr id="5" name="Header Placeholder 4"/>
          <p:cNvSpPr>
            <a:spLocks noGrp="1"/>
          </p:cNvSpPr>
          <p:nvPr>
            <p:ph type="hdr" sz="quarter" idx="11"/>
          </p:nvPr>
        </p:nvSpPr>
        <p:spPr/>
        <p:txBody>
          <a:bodyPr/>
          <a:lstStyle/>
          <a:p>
            <a:r>
              <a:rPr lang="en-US" smtClean="0"/>
              <a:t>Appendix C</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t>Rabies in live persons is diagnosed with a combination of tests, as no single test is sufficient (usually a brain biopsy is not performed).  Tests include virus isolation or RNA detection in saliva; detection of rabies antibodies in serum and CSF; and detection of rabies antigen in the </a:t>
            </a:r>
            <a:r>
              <a:rPr lang="en-US" sz="1300" dirty="0" err="1" smtClean="0"/>
              <a:t>cutaneous</a:t>
            </a:r>
            <a:r>
              <a:rPr lang="en-US" sz="1300" dirty="0" smtClean="0"/>
              <a:t> nerves of hair follicles (from a punch biopsy of skin at the back of the neck).</a:t>
            </a:r>
          </a:p>
          <a:p>
            <a:r>
              <a:rPr lang="en-US" sz="1300" dirty="0" smtClean="0"/>
              <a:t>Once symptoms begin, there is no known effective treatment.  Care is primarily supportive, and ICU care is usually required.  Suppression of brain activity with sedatives may help reduce inflammatory effects of virus, </a:t>
            </a:r>
            <a:r>
              <a:rPr lang="en-US" sz="1300" i="1" dirty="0" smtClean="0"/>
              <a:t>as may experimental uses of antiviral drugs.  </a:t>
            </a:r>
            <a:r>
              <a:rPr lang="en-US" sz="1300" dirty="0" smtClean="0"/>
              <a:t>A treatment protocol known as the “Milwaukee protocol” has been credited with enabling two persons to survive.  However, the protocol or variations of it have been tried on a number of other persons without success, giving it about an 8% survival rate.  Consequently, the best treatment is </a:t>
            </a:r>
            <a:r>
              <a:rPr lang="en-US" sz="1300" b="1" dirty="0" smtClean="0"/>
              <a:t>PREVENTION:  </a:t>
            </a:r>
            <a:r>
              <a:rPr lang="en-US" sz="1300" dirty="0" smtClean="0"/>
              <a:t>Thorough cleansing of wounds as soon as possible, along with the timely completion of vaccine series and administration of human rabies immunoglobulin as appropriate.</a:t>
            </a:r>
          </a:p>
        </p:txBody>
      </p:sp>
      <p:sp>
        <p:nvSpPr>
          <p:cNvPr id="4" name="Slide Number Placeholder 3"/>
          <p:cNvSpPr>
            <a:spLocks noGrp="1"/>
          </p:cNvSpPr>
          <p:nvPr>
            <p:ph type="sldNum" sz="quarter" idx="10"/>
          </p:nvPr>
        </p:nvSpPr>
        <p:spPr/>
        <p:txBody>
          <a:bodyPr/>
          <a:lstStyle/>
          <a:p>
            <a:fld id="{B8AAF403-12A4-4C92-81B1-E9E203642582}" type="slidenum">
              <a:rPr lang="en-US" smtClean="0"/>
              <a:pPr/>
              <a:t>9</a:t>
            </a:fld>
            <a:endParaRPr lang="en-US"/>
          </a:p>
        </p:txBody>
      </p:sp>
      <p:sp>
        <p:nvSpPr>
          <p:cNvPr id="5" name="Header Placeholder 4"/>
          <p:cNvSpPr>
            <a:spLocks noGrp="1"/>
          </p:cNvSpPr>
          <p:nvPr>
            <p:ph type="hdr" sz="quarter" idx="11"/>
          </p:nvPr>
        </p:nvSpPr>
        <p:spPr/>
        <p:txBody>
          <a:bodyPr/>
          <a:lstStyle/>
          <a:p>
            <a:r>
              <a:rPr lang="en-US" smtClean="0"/>
              <a:t>Appendix C</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dirty="0" smtClean="0"/>
              <a:t>10.2012</a:t>
            </a:r>
            <a:endParaRPr lang="en-US" dirty="0"/>
          </a:p>
        </p:txBody>
      </p:sp>
      <p:sp>
        <p:nvSpPr>
          <p:cNvPr id="5" name="Footer Placeholder 4"/>
          <p:cNvSpPr>
            <a:spLocks noGrp="1"/>
          </p:cNvSpPr>
          <p:nvPr>
            <p:ph type="ftr" sz="quarter" idx="11"/>
          </p:nvPr>
        </p:nvSpPr>
        <p:spPr/>
        <p:txBody>
          <a:bodyPr/>
          <a:lstStyle/>
          <a:p>
            <a:r>
              <a:rPr lang="en-US" smtClean="0"/>
              <a:t>UNCLASSIFIED//APPROVED FOR PUBLIC RELEASE</a:t>
            </a:r>
            <a:endParaRPr lang="en-US"/>
          </a:p>
        </p:txBody>
      </p:sp>
      <p:sp>
        <p:nvSpPr>
          <p:cNvPr id="6" name="Slide Number Placeholder 5"/>
          <p:cNvSpPr>
            <a:spLocks noGrp="1"/>
          </p:cNvSpPr>
          <p:nvPr>
            <p:ph type="sldNum" sz="quarter" idx="12"/>
          </p:nvPr>
        </p:nvSpPr>
        <p:spPr/>
        <p:txBody>
          <a:bodyPr/>
          <a:lstStyle/>
          <a:p>
            <a:fld id="{7E9AFE5C-65F9-4E41-9087-A1EE043BA12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10.2012</a:t>
            </a:r>
            <a:endParaRPr lang="en-US" dirty="0"/>
          </a:p>
        </p:txBody>
      </p:sp>
      <p:sp>
        <p:nvSpPr>
          <p:cNvPr id="5" name="Footer Placeholder 4"/>
          <p:cNvSpPr>
            <a:spLocks noGrp="1"/>
          </p:cNvSpPr>
          <p:nvPr>
            <p:ph type="ftr" sz="quarter" idx="11"/>
          </p:nvPr>
        </p:nvSpPr>
        <p:spPr/>
        <p:txBody>
          <a:bodyPr/>
          <a:lstStyle/>
          <a:p>
            <a:r>
              <a:rPr lang="en-US" smtClean="0"/>
              <a:t>UNCLASSIFIED//APPROVED FOR PUBLIC RELEASE</a:t>
            </a:r>
            <a:endParaRPr lang="en-US"/>
          </a:p>
        </p:txBody>
      </p:sp>
      <p:sp>
        <p:nvSpPr>
          <p:cNvPr id="6" name="Slide Number Placeholder 5"/>
          <p:cNvSpPr>
            <a:spLocks noGrp="1"/>
          </p:cNvSpPr>
          <p:nvPr>
            <p:ph type="sldNum" sz="quarter" idx="12"/>
          </p:nvPr>
        </p:nvSpPr>
        <p:spPr/>
        <p:txBody>
          <a:bodyPr/>
          <a:lstStyle/>
          <a:p>
            <a:fld id="{7E9AFE5C-65F9-4E41-9087-A1EE043BA12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10.2012</a:t>
            </a:r>
            <a:endParaRPr lang="en-US" dirty="0"/>
          </a:p>
        </p:txBody>
      </p:sp>
      <p:sp>
        <p:nvSpPr>
          <p:cNvPr id="5" name="Footer Placeholder 4"/>
          <p:cNvSpPr>
            <a:spLocks noGrp="1"/>
          </p:cNvSpPr>
          <p:nvPr>
            <p:ph type="ftr" sz="quarter" idx="11"/>
          </p:nvPr>
        </p:nvSpPr>
        <p:spPr/>
        <p:txBody>
          <a:bodyPr/>
          <a:lstStyle/>
          <a:p>
            <a:r>
              <a:rPr lang="en-US" smtClean="0"/>
              <a:t>UNCLASSIFIED//APPROVED FOR PUBLIC RELEASE</a:t>
            </a:r>
            <a:endParaRPr lang="en-US"/>
          </a:p>
        </p:txBody>
      </p:sp>
      <p:sp>
        <p:nvSpPr>
          <p:cNvPr id="6" name="Slide Number Placeholder 5"/>
          <p:cNvSpPr>
            <a:spLocks noGrp="1"/>
          </p:cNvSpPr>
          <p:nvPr>
            <p:ph type="sldNum" sz="quarter" idx="12"/>
          </p:nvPr>
        </p:nvSpPr>
        <p:spPr/>
        <p:txBody>
          <a:bodyPr/>
          <a:lstStyle/>
          <a:p>
            <a:fld id="{7E9AFE5C-65F9-4E41-9087-A1EE043BA12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10.2012</a:t>
            </a:r>
            <a:endParaRPr lang="en-US" dirty="0"/>
          </a:p>
        </p:txBody>
      </p:sp>
      <p:sp>
        <p:nvSpPr>
          <p:cNvPr id="5" name="Footer Placeholder 4"/>
          <p:cNvSpPr>
            <a:spLocks noGrp="1"/>
          </p:cNvSpPr>
          <p:nvPr>
            <p:ph type="ftr" sz="quarter" idx="11"/>
          </p:nvPr>
        </p:nvSpPr>
        <p:spPr>
          <a:xfrm>
            <a:off x="2590800" y="6356350"/>
            <a:ext cx="3962400" cy="365125"/>
          </a:xfrm>
        </p:spPr>
        <p:txBody>
          <a:bodyPr/>
          <a:lstStyle/>
          <a:p>
            <a:r>
              <a:rPr lang="en-US" dirty="0" smtClean="0"/>
              <a:t>UNCLASSIFIED//APPROVED FOR PUBLIC RELEASE</a:t>
            </a:r>
            <a:endParaRPr lang="en-US" dirty="0"/>
          </a:p>
        </p:txBody>
      </p:sp>
      <p:sp>
        <p:nvSpPr>
          <p:cNvPr id="6" name="Slide Number Placeholder 5"/>
          <p:cNvSpPr>
            <a:spLocks noGrp="1"/>
          </p:cNvSpPr>
          <p:nvPr>
            <p:ph type="sldNum" sz="quarter" idx="12"/>
          </p:nvPr>
        </p:nvSpPr>
        <p:spPr/>
        <p:txBody>
          <a:bodyPr/>
          <a:lstStyle/>
          <a:p>
            <a:fld id="{7E9AFE5C-65F9-4E41-9087-A1EE043BA12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dirty="0" smtClean="0"/>
              <a:t>10.2012</a:t>
            </a:r>
            <a:endParaRPr lang="en-US" dirty="0"/>
          </a:p>
        </p:txBody>
      </p:sp>
      <p:sp>
        <p:nvSpPr>
          <p:cNvPr id="5" name="Footer Placeholder 4"/>
          <p:cNvSpPr>
            <a:spLocks noGrp="1"/>
          </p:cNvSpPr>
          <p:nvPr>
            <p:ph type="ftr" sz="quarter" idx="11"/>
          </p:nvPr>
        </p:nvSpPr>
        <p:spPr/>
        <p:txBody>
          <a:bodyPr/>
          <a:lstStyle/>
          <a:p>
            <a:r>
              <a:rPr lang="en-US" smtClean="0"/>
              <a:t>UNCLASSIFIED//APPROVED FOR PUBLIC RELEASE</a:t>
            </a:r>
            <a:endParaRPr lang="en-US"/>
          </a:p>
        </p:txBody>
      </p:sp>
      <p:sp>
        <p:nvSpPr>
          <p:cNvPr id="6" name="Slide Number Placeholder 5"/>
          <p:cNvSpPr>
            <a:spLocks noGrp="1"/>
          </p:cNvSpPr>
          <p:nvPr>
            <p:ph type="sldNum" sz="quarter" idx="12"/>
          </p:nvPr>
        </p:nvSpPr>
        <p:spPr/>
        <p:txBody>
          <a:bodyPr/>
          <a:lstStyle/>
          <a:p>
            <a:fld id="{7E9AFE5C-65F9-4E41-9087-A1EE043BA12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dirty="0" smtClean="0"/>
              <a:t>10.2012</a:t>
            </a:r>
            <a:endParaRPr lang="en-US" dirty="0"/>
          </a:p>
        </p:txBody>
      </p:sp>
      <p:sp>
        <p:nvSpPr>
          <p:cNvPr id="6" name="Footer Placeholder 5"/>
          <p:cNvSpPr>
            <a:spLocks noGrp="1"/>
          </p:cNvSpPr>
          <p:nvPr>
            <p:ph type="ftr" sz="quarter" idx="11"/>
          </p:nvPr>
        </p:nvSpPr>
        <p:spPr/>
        <p:txBody>
          <a:bodyPr/>
          <a:lstStyle/>
          <a:p>
            <a:r>
              <a:rPr lang="en-US" smtClean="0"/>
              <a:t>UNCLASSIFIED//APPROVED FOR PUBLIC RELEASE</a:t>
            </a:r>
            <a:endParaRPr lang="en-US"/>
          </a:p>
        </p:txBody>
      </p:sp>
      <p:sp>
        <p:nvSpPr>
          <p:cNvPr id="7" name="Slide Number Placeholder 6"/>
          <p:cNvSpPr>
            <a:spLocks noGrp="1"/>
          </p:cNvSpPr>
          <p:nvPr>
            <p:ph type="sldNum" sz="quarter" idx="12"/>
          </p:nvPr>
        </p:nvSpPr>
        <p:spPr/>
        <p:txBody>
          <a:bodyPr/>
          <a:lstStyle/>
          <a:p>
            <a:fld id="{7E9AFE5C-65F9-4E41-9087-A1EE043BA12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dirty="0" smtClean="0"/>
              <a:t>10.2012</a:t>
            </a:r>
            <a:endParaRPr lang="en-US" dirty="0"/>
          </a:p>
        </p:txBody>
      </p:sp>
      <p:sp>
        <p:nvSpPr>
          <p:cNvPr id="8" name="Footer Placeholder 7"/>
          <p:cNvSpPr>
            <a:spLocks noGrp="1"/>
          </p:cNvSpPr>
          <p:nvPr>
            <p:ph type="ftr" sz="quarter" idx="11"/>
          </p:nvPr>
        </p:nvSpPr>
        <p:spPr/>
        <p:txBody>
          <a:bodyPr/>
          <a:lstStyle/>
          <a:p>
            <a:r>
              <a:rPr lang="en-US" smtClean="0"/>
              <a:t>UNCLASSIFIED//APPROVED FOR PUBLIC RELEASE</a:t>
            </a:r>
            <a:endParaRPr lang="en-US"/>
          </a:p>
        </p:txBody>
      </p:sp>
      <p:sp>
        <p:nvSpPr>
          <p:cNvPr id="9" name="Slide Number Placeholder 8"/>
          <p:cNvSpPr>
            <a:spLocks noGrp="1"/>
          </p:cNvSpPr>
          <p:nvPr>
            <p:ph type="sldNum" sz="quarter" idx="12"/>
          </p:nvPr>
        </p:nvSpPr>
        <p:spPr/>
        <p:txBody>
          <a:bodyPr/>
          <a:lstStyle/>
          <a:p>
            <a:fld id="{7E9AFE5C-65F9-4E41-9087-A1EE043BA12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t>10.2012</a:t>
            </a:r>
            <a:endParaRPr lang="en-US" dirty="0"/>
          </a:p>
        </p:txBody>
      </p:sp>
      <p:sp>
        <p:nvSpPr>
          <p:cNvPr id="4" name="Footer Placeholder 3"/>
          <p:cNvSpPr>
            <a:spLocks noGrp="1"/>
          </p:cNvSpPr>
          <p:nvPr>
            <p:ph type="ftr" sz="quarter" idx="11"/>
          </p:nvPr>
        </p:nvSpPr>
        <p:spPr/>
        <p:txBody>
          <a:bodyPr/>
          <a:lstStyle/>
          <a:p>
            <a:r>
              <a:rPr lang="en-US" smtClean="0"/>
              <a:t>UNCLASSIFIED//APPROVED FOR PUBLIC RELEASE</a:t>
            </a:r>
            <a:endParaRPr lang="en-US"/>
          </a:p>
        </p:txBody>
      </p:sp>
      <p:sp>
        <p:nvSpPr>
          <p:cNvPr id="5" name="Slide Number Placeholder 4"/>
          <p:cNvSpPr>
            <a:spLocks noGrp="1"/>
          </p:cNvSpPr>
          <p:nvPr>
            <p:ph type="sldNum" sz="quarter" idx="12"/>
          </p:nvPr>
        </p:nvSpPr>
        <p:spPr/>
        <p:txBody>
          <a:bodyPr/>
          <a:lstStyle/>
          <a:p>
            <a:fld id="{7E9AFE5C-65F9-4E41-9087-A1EE043BA12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10.2012</a:t>
            </a:r>
            <a:endParaRPr lang="en-US" dirty="0"/>
          </a:p>
        </p:txBody>
      </p:sp>
      <p:sp>
        <p:nvSpPr>
          <p:cNvPr id="3" name="Footer Placeholder 2"/>
          <p:cNvSpPr>
            <a:spLocks noGrp="1"/>
          </p:cNvSpPr>
          <p:nvPr>
            <p:ph type="ftr" sz="quarter" idx="11"/>
          </p:nvPr>
        </p:nvSpPr>
        <p:spPr/>
        <p:txBody>
          <a:bodyPr/>
          <a:lstStyle/>
          <a:p>
            <a:r>
              <a:rPr lang="en-US" smtClean="0"/>
              <a:t>UNCLASSIFIED//APPROVED FOR PUBLIC RELEASE</a:t>
            </a:r>
            <a:endParaRPr lang="en-US"/>
          </a:p>
        </p:txBody>
      </p:sp>
      <p:sp>
        <p:nvSpPr>
          <p:cNvPr id="4" name="Slide Number Placeholder 3"/>
          <p:cNvSpPr>
            <a:spLocks noGrp="1"/>
          </p:cNvSpPr>
          <p:nvPr>
            <p:ph type="sldNum" sz="quarter" idx="12"/>
          </p:nvPr>
        </p:nvSpPr>
        <p:spPr/>
        <p:txBody>
          <a:bodyPr/>
          <a:lstStyle/>
          <a:p>
            <a:fld id="{7E9AFE5C-65F9-4E41-9087-A1EE043BA12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10.2012</a:t>
            </a:r>
            <a:endParaRPr lang="en-US" dirty="0"/>
          </a:p>
        </p:txBody>
      </p:sp>
      <p:sp>
        <p:nvSpPr>
          <p:cNvPr id="6" name="Footer Placeholder 5"/>
          <p:cNvSpPr>
            <a:spLocks noGrp="1"/>
          </p:cNvSpPr>
          <p:nvPr>
            <p:ph type="ftr" sz="quarter" idx="11"/>
          </p:nvPr>
        </p:nvSpPr>
        <p:spPr/>
        <p:txBody>
          <a:bodyPr/>
          <a:lstStyle/>
          <a:p>
            <a:r>
              <a:rPr lang="en-US" smtClean="0"/>
              <a:t>UNCLASSIFIED//APPROVED FOR PUBLIC RELEASE</a:t>
            </a:r>
            <a:endParaRPr lang="en-US"/>
          </a:p>
        </p:txBody>
      </p:sp>
      <p:sp>
        <p:nvSpPr>
          <p:cNvPr id="7" name="Slide Number Placeholder 6"/>
          <p:cNvSpPr>
            <a:spLocks noGrp="1"/>
          </p:cNvSpPr>
          <p:nvPr>
            <p:ph type="sldNum" sz="quarter" idx="12"/>
          </p:nvPr>
        </p:nvSpPr>
        <p:spPr/>
        <p:txBody>
          <a:bodyPr/>
          <a:lstStyle/>
          <a:p>
            <a:fld id="{7E9AFE5C-65F9-4E41-9087-A1EE043BA12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10.2012</a:t>
            </a:r>
            <a:endParaRPr lang="en-US" dirty="0"/>
          </a:p>
        </p:txBody>
      </p:sp>
      <p:sp>
        <p:nvSpPr>
          <p:cNvPr id="6" name="Footer Placeholder 5"/>
          <p:cNvSpPr>
            <a:spLocks noGrp="1"/>
          </p:cNvSpPr>
          <p:nvPr>
            <p:ph type="ftr" sz="quarter" idx="11"/>
          </p:nvPr>
        </p:nvSpPr>
        <p:spPr/>
        <p:txBody>
          <a:bodyPr/>
          <a:lstStyle/>
          <a:p>
            <a:r>
              <a:rPr lang="en-US" smtClean="0"/>
              <a:t>UNCLASSIFIED//APPROVED FOR PUBLIC RELEASE</a:t>
            </a:r>
            <a:endParaRPr lang="en-US"/>
          </a:p>
        </p:txBody>
      </p:sp>
      <p:sp>
        <p:nvSpPr>
          <p:cNvPr id="7" name="Slide Number Placeholder 6"/>
          <p:cNvSpPr>
            <a:spLocks noGrp="1"/>
          </p:cNvSpPr>
          <p:nvPr>
            <p:ph type="sldNum" sz="quarter" idx="12"/>
          </p:nvPr>
        </p:nvSpPr>
        <p:spPr/>
        <p:txBody>
          <a:bodyPr/>
          <a:lstStyle/>
          <a:p>
            <a:fld id="{7E9AFE5C-65F9-4E41-9087-A1EE043BA12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r>
              <a:rPr lang="en-US" dirty="0" smtClean="0"/>
              <a:t>10.2012</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r>
              <a:rPr lang="en-US" smtClean="0"/>
              <a:t>UNCLASSIFIED//APPROVED FOR PUBLIC RELEASE</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fld id="{7E9AFE5C-65F9-4E41-9087-A1EE043BA12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nc.cdc.gov/eid/article/18/10/12-0419-f1.htm"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PHCRabiesInfo@amedd.army.mil" TargetMode="External"/><Relationship Id="rId7" Type="http://schemas.openxmlformats.org/officeDocument/2006/relationships/hyperlink" Target="http://www.cdc.gov/mmwr/preview/mmwrhtml/rr5703a1.ht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www.cdc.gov/mmwr/preview/mmwrhtml/rr5902a1.htm" TargetMode="External"/><Relationship Id="rId5" Type="http://schemas.openxmlformats.org/officeDocument/2006/relationships/hyperlink" Target="http://www.cdc.gov/rabies/" TargetMode="External"/><Relationship Id="rId4" Type="http://schemas.openxmlformats.org/officeDocument/2006/relationships/hyperlink" Target="http://phc.amedd.army.mil/topics/discond/aid/Pages/Rabies.aspx"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Evaluating Rabies Risk Exposures </a:t>
            </a:r>
            <a:endParaRPr lang="en-US" b="1" dirty="0"/>
          </a:p>
        </p:txBody>
      </p:sp>
      <p:sp>
        <p:nvSpPr>
          <p:cNvPr id="3" name="Subtitle 2"/>
          <p:cNvSpPr>
            <a:spLocks noGrp="1"/>
          </p:cNvSpPr>
          <p:nvPr>
            <p:ph type="subTitle" idx="1"/>
          </p:nvPr>
        </p:nvSpPr>
        <p:spPr/>
        <p:txBody>
          <a:bodyPr/>
          <a:lstStyle/>
          <a:p>
            <a:r>
              <a:rPr lang="en-US" dirty="0" smtClean="0"/>
              <a:t>Presenter:</a:t>
            </a:r>
            <a:endParaRPr lang="en-US" dirty="0"/>
          </a:p>
        </p:txBody>
      </p:sp>
      <p:sp>
        <p:nvSpPr>
          <p:cNvPr id="4" name="Date Placeholder 3"/>
          <p:cNvSpPr>
            <a:spLocks noGrp="1"/>
          </p:cNvSpPr>
          <p:nvPr>
            <p:ph type="dt" sz="half" idx="10"/>
          </p:nvPr>
        </p:nvSpPr>
        <p:spPr/>
        <p:txBody>
          <a:bodyPr/>
          <a:lstStyle/>
          <a:p>
            <a:r>
              <a:rPr lang="en-US" dirty="0" smtClean="0"/>
              <a:t>10.2012</a:t>
            </a:r>
            <a:endParaRPr lang="en-US" dirty="0"/>
          </a:p>
        </p:txBody>
      </p:sp>
      <p:sp>
        <p:nvSpPr>
          <p:cNvPr id="5" name="Footer Placeholder 4"/>
          <p:cNvSpPr>
            <a:spLocks noGrp="1"/>
          </p:cNvSpPr>
          <p:nvPr>
            <p:ph type="ftr" sz="quarter" idx="11"/>
          </p:nvPr>
        </p:nvSpPr>
        <p:spPr>
          <a:xfrm>
            <a:off x="2209800" y="6324600"/>
            <a:ext cx="4648200" cy="365125"/>
          </a:xfrm>
        </p:spPr>
        <p:txBody>
          <a:bodyPr/>
          <a:lstStyle/>
          <a:p>
            <a:r>
              <a:rPr lang="en-US" dirty="0" smtClean="0"/>
              <a:t>UNCLASSIFIED//APPROVED FOR PUBLIC RELEASE</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normAutofit/>
          </a:bodyPr>
          <a:lstStyle/>
          <a:p>
            <a:r>
              <a:rPr lang="en-US" sz="3200" b="1" dirty="0" smtClean="0"/>
              <a:t>Rabies Post-Exposure Prophylaxis (PEP), </a:t>
            </a:r>
            <a:br>
              <a:rPr lang="en-US" sz="3200" b="1" dirty="0" smtClean="0"/>
            </a:br>
            <a:r>
              <a:rPr lang="en-US" sz="3200" b="1" dirty="0" smtClean="0"/>
              <a:t>United States, 2010</a:t>
            </a:r>
            <a:endParaRPr lang="en-US" sz="3200" b="1" dirty="0"/>
          </a:p>
        </p:txBody>
      </p:sp>
      <p:sp>
        <p:nvSpPr>
          <p:cNvPr id="4" name="Footer Placeholder 3"/>
          <p:cNvSpPr>
            <a:spLocks noGrp="1"/>
          </p:cNvSpPr>
          <p:nvPr>
            <p:ph type="ftr" sz="quarter" idx="11"/>
          </p:nvPr>
        </p:nvSpPr>
        <p:spPr/>
        <p:txBody>
          <a:bodyPr/>
          <a:lstStyle/>
          <a:p>
            <a:r>
              <a:rPr lang="en-US" smtClean="0"/>
              <a:t>UNCLASSIFIED//APPROVED FOR PUBLIC RELEASE</a:t>
            </a:r>
            <a:endParaRPr lang="en-US"/>
          </a:p>
        </p:txBody>
      </p:sp>
      <p:pic>
        <p:nvPicPr>
          <p:cNvPr id="10242" name="Picture 2"/>
          <p:cNvPicPr>
            <a:picLocks noChangeAspect="1" noChangeArrowheads="1"/>
          </p:cNvPicPr>
          <p:nvPr/>
        </p:nvPicPr>
        <p:blipFill>
          <a:blip r:embed="rId3" cstate="print"/>
          <a:srcRect t="1322"/>
          <a:stretch>
            <a:fillRect/>
          </a:stretch>
        </p:blipFill>
        <p:spPr bwMode="auto">
          <a:xfrm>
            <a:off x="87116" y="1600200"/>
            <a:ext cx="9056884" cy="4391025"/>
          </a:xfrm>
          <a:prstGeom prst="rect">
            <a:avLst/>
          </a:prstGeom>
          <a:noFill/>
          <a:ln w="9525">
            <a:noFill/>
            <a:miter lim="800000"/>
            <a:headEnd/>
            <a:tailEnd/>
          </a:ln>
        </p:spPr>
      </p:pic>
      <p:sp>
        <p:nvSpPr>
          <p:cNvPr id="5" name="Date Placeholder 4"/>
          <p:cNvSpPr>
            <a:spLocks noGrp="1"/>
          </p:cNvSpPr>
          <p:nvPr>
            <p:ph type="dt" sz="half" idx="10"/>
          </p:nvPr>
        </p:nvSpPr>
        <p:spPr/>
        <p:txBody>
          <a:bodyPr/>
          <a:lstStyle/>
          <a:p>
            <a:r>
              <a:rPr lang="en-US" dirty="0" smtClean="0"/>
              <a:t>10.2012</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Rabies and Deployment</a:t>
            </a:r>
            <a:endParaRPr lang="en-US" sz="4000" dirty="0"/>
          </a:p>
        </p:txBody>
      </p:sp>
      <p:sp>
        <p:nvSpPr>
          <p:cNvPr id="3" name="Content Placeholder 2"/>
          <p:cNvSpPr>
            <a:spLocks noGrp="1"/>
          </p:cNvSpPr>
          <p:nvPr>
            <p:ph idx="1"/>
          </p:nvPr>
        </p:nvSpPr>
        <p:spPr>
          <a:xfrm>
            <a:off x="457200" y="1447800"/>
            <a:ext cx="5029200" cy="4800600"/>
          </a:xfrm>
        </p:spPr>
        <p:txBody>
          <a:bodyPr>
            <a:noAutofit/>
          </a:bodyPr>
          <a:lstStyle/>
          <a:p>
            <a:r>
              <a:rPr lang="en-US" sz="2400" dirty="0" smtClean="0"/>
              <a:t>Although rabies can infect any mammal, mice, rats and other small rodents are almost never found to be infected with rabies.  These bites do </a:t>
            </a:r>
            <a:r>
              <a:rPr lang="en-US" sz="2400" u="sng" dirty="0" smtClean="0"/>
              <a:t>not</a:t>
            </a:r>
            <a:r>
              <a:rPr lang="en-US" sz="2400" dirty="0" smtClean="0"/>
              <a:t> require rabies prophylaxis. </a:t>
            </a:r>
          </a:p>
          <a:p>
            <a:r>
              <a:rPr lang="en-US" sz="2400" dirty="0" smtClean="0"/>
              <a:t>Other than military working dogs, there are no “safe”</a:t>
            </a:r>
            <a:r>
              <a:rPr lang="en-US" sz="2400" b="1" i="1" dirty="0" smtClean="0"/>
              <a:t> </a:t>
            </a:r>
            <a:r>
              <a:rPr lang="en-US" sz="2400" dirty="0" smtClean="0"/>
              <a:t>dogs or cats when deployed. </a:t>
            </a:r>
          </a:p>
          <a:p>
            <a:pPr lvl="1"/>
            <a:r>
              <a:rPr lang="en-US" sz="2000" b="1" dirty="0" smtClean="0"/>
              <a:t>~10% of animals tested from Afghanistan were positive</a:t>
            </a:r>
          </a:p>
          <a:p>
            <a:r>
              <a:rPr lang="en-US" sz="2400" dirty="0" smtClean="0"/>
              <a:t>Vets in theater do not routinely vaccinate feral animals </a:t>
            </a:r>
          </a:p>
        </p:txBody>
      </p:sp>
      <p:pic>
        <p:nvPicPr>
          <p:cNvPr id="6" name="Picture 5" descr="dog.bmp"/>
          <p:cNvPicPr>
            <a:picLocks noChangeAspect="1"/>
          </p:cNvPicPr>
          <p:nvPr/>
        </p:nvPicPr>
        <p:blipFill>
          <a:blip r:embed="rId3" cstate="print"/>
          <a:stretch>
            <a:fillRect/>
          </a:stretch>
        </p:blipFill>
        <p:spPr>
          <a:xfrm>
            <a:off x="5591573" y="1600200"/>
            <a:ext cx="3083348" cy="2590800"/>
          </a:xfrm>
          <a:prstGeom prst="rect">
            <a:avLst/>
          </a:prstGeom>
        </p:spPr>
      </p:pic>
      <p:sp>
        <p:nvSpPr>
          <p:cNvPr id="7" name="Footer Placeholder 6"/>
          <p:cNvSpPr>
            <a:spLocks noGrp="1"/>
          </p:cNvSpPr>
          <p:nvPr>
            <p:ph type="ftr" sz="quarter" idx="11"/>
          </p:nvPr>
        </p:nvSpPr>
        <p:spPr/>
        <p:txBody>
          <a:bodyPr/>
          <a:lstStyle/>
          <a:p>
            <a:r>
              <a:rPr lang="en-US" smtClean="0"/>
              <a:t>UNCLASSIFIED//APPROVED FOR PUBLIC RELEASE</a:t>
            </a:r>
            <a:endParaRPr lang="en-US" dirty="0"/>
          </a:p>
        </p:txBody>
      </p:sp>
      <p:sp>
        <p:nvSpPr>
          <p:cNvPr id="8" name="TextBox 7"/>
          <p:cNvSpPr txBox="1"/>
          <p:nvPr/>
        </p:nvSpPr>
        <p:spPr>
          <a:xfrm>
            <a:off x="5486400" y="4495800"/>
            <a:ext cx="3352800" cy="1477328"/>
          </a:xfrm>
          <a:prstGeom prst="rect">
            <a:avLst/>
          </a:prstGeom>
          <a:noFill/>
        </p:spPr>
        <p:txBody>
          <a:bodyPr wrap="square" rtlCol="0">
            <a:spAutoFit/>
          </a:bodyPr>
          <a:lstStyle/>
          <a:p>
            <a:pPr algn="ctr"/>
            <a:r>
              <a:rPr lang="en-US" dirty="0" smtClean="0">
                <a:latin typeface="Arial" pitchFamily="34" charset="0"/>
                <a:cs typeface="Arial" pitchFamily="34" charset="0"/>
              </a:rPr>
              <a:t>A rabid dog, cat, or monkey can look and </a:t>
            </a:r>
            <a:r>
              <a:rPr lang="en-US" b="1" dirty="0" smtClean="0">
                <a:latin typeface="Arial" pitchFamily="34" charset="0"/>
                <a:cs typeface="Arial" pitchFamily="34" charset="0"/>
              </a:rPr>
              <a:t>behave </a:t>
            </a:r>
            <a:r>
              <a:rPr lang="en-US" dirty="0" smtClean="0">
                <a:latin typeface="Arial" pitchFamily="34" charset="0"/>
                <a:cs typeface="Arial" pitchFamily="34" charset="0"/>
              </a:rPr>
              <a:t>normally —even during a veterinary exam. The rabid dog above is calm with advanced disease. </a:t>
            </a:r>
            <a:endParaRPr lang="en-US" dirty="0">
              <a:latin typeface="Arial" pitchFamily="34" charset="0"/>
              <a:cs typeface="Arial" pitchFamily="34" charset="0"/>
            </a:endParaRPr>
          </a:p>
        </p:txBody>
      </p:sp>
      <p:sp>
        <p:nvSpPr>
          <p:cNvPr id="10" name="TextBox 9"/>
          <p:cNvSpPr txBox="1"/>
          <p:nvPr/>
        </p:nvSpPr>
        <p:spPr>
          <a:xfrm>
            <a:off x="5562600" y="4191000"/>
            <a:ext cx="3124200" cy="246221"/>
          </a:xfrm>
          <a:prstGeom prst="rect">
            <a:avLst/>
          </a:prstGeom>
          <a:noFill/>
        </p:spPr>
        <p:txBody>
          <a:bodyPr wrap="square" rtlCol="0">
            <a:spAutoFit/>
          </a:bodyPr>
          <a:lstStyle/>
          <a:p>
            <a:pPr algn="r"/>
            <a:r>
              <a:rPr lang="en-US" sz="1000" dirty="0" smtClean="0"/>
              <a:t>PHOTO: CDC PHIL</a:t>
            </a:r>
            <a:endParaRPr lang="en-US" sz="1000" dirty="0"/>
          </a:p>
        </p:txBody>
      </p:sp>
      <p:sp>
        <p:nvSpPr>
          <p:cNvPr id="9" name="Date Placeholder 8"/>
          <p:cNvSpPr>
            <a:spLocks noGrp="1"/>
          </p:cNvSpPr>
          <p:nvPr>
            <p:ph type="dt" sz="half" idx="10"/>
          </p:nvPr>
        </p:nvSpPr>
        <p:spPr/>
        <p:txBody>
          <a:bodyPr/>
          <a:lstStyle/>
          <a:p>
            <a:r>
              <a:rPr lang="en-US" dirty="0" smtClean="0"/>
              <a:t>10.2012</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Rabies and Deployment</a:t>
            </a:r>
            <a:endParaRPr lang="en-US" sz="4000" dirty="0"/>
          </a:p>
        </p:txBody>
      </p:sp>
      <p:sp>
        <p:nvSpPr>
          <p:cNvPr id="3" name="Content Placeholder 2"/>
          <p:cNvSpPr>
            <a:spLocks noGrp="1"/>
          </p:cNvSpPr>
          <p:nvPr>
            <p:ph idx="1"/>
          </p:nvPr>
        </p:nvSpPr>
        <p:spPr>
          <a:xfrm>
            <a:off x="457200" y="1447800"/>
            <a:ext cx="8077200" cy="4800600"/>
          </a:xfrm>
        </p:spPr>
        <p:txBody>
          <a:bodyPr>
            <a:noAutofit/>
          </a:bodyPr>
          <a:lstStyle/>
          <a:p>
            <a:r>
              <a:rPr lang="en-US" sz="2400" dirty="0" smtClean="0"/>
              <a:t>General Order #1 prohibits the keeping of stray animals as pets or mascots by US Service members.</a:t>
            </a:r>
          </a:p>
          <a:p>
            <a:r>
              <a:rPr lang="en-US" sz="2400" dirty="0" smtClean="0"/>
              <a:t>Poor camp sanitation and actively providing food/water to feral animals increases the threat.</a:t>
            </a:r>
          </a:p>
          <a:p>
            <a:r>
              <a:rPr lang="en-US" sz="2400" dirty="0" smtClean="0"/>
              <a:t>Although well-meaning family members may send vaccine, lack of temperature control during transport renders it impotent.</a:t>
            </a:r>
          </a:p>
          <a:p>
            <a:r>
              <a:rPr lang="en-US" sz="2400" dirty="0" smtClean="0"/>
              <a:t>Take all reports of bites, nips or contact with the saliva of warm-blooded animals, such as dogs, cats, bats, monkeys, &amp; jackals seriously and treat accordingly. </a:t>
            </a:r>
          </a:p>
          <a:p>
            <a:r>
              <a:rPr lang="en-US" sz="2400" dirty="0" smtClean="0"/>
              <a:t>The act of biting increases the pre-test probability the animal is rabid.</a:t>
            </a:r>
          </a:p>
        </p:txBody>
      </p:sp>
      <p:sp>
        <p:nvSpPr>
          <p:cNvPr id="7" name="Footer Placeholder 6"/>
          <p:cNvSpPr>
            <a:spLocks noGrp="1"/>
          </p:cNvSpPr>
          <p:nvPr>
            <p:ph type="ftr" sz="quarter" idx="11"/>
          </p:nvPr>
        </p:nvSpPr>
        <p:spPr/>
        <p:txBody>
          <a:bodyPr/>
          <a:lstStyle/>
          <a:p>
            <a:r>
              <a:rPr lang="en-US" smtClean="0"/>
              <a:t>UNCLASSIFIED//APPROVED FOR PUBLIC RELEASE</a:t>
            </a:r>
            <a:endParaRPr lang="en-US" dirty="0"/>
          </a:p>
        </p:txBody>
      </p:sp>
      <p:sp>
        <p:nvSpPr>
          <p:cNvPr id="5" name="Date Placeholder 4"/>
          <p:cNvSpPr>
            <a:spLocks noGrp="1"/>
          </p:cNvSpPr>
          <p:nvPr>
            <p:ph type="dt" sz="half" idx="10"/>
          </p:nvPr>
        </p:nvSpPr>
        <p:spPr/>
        <p:txBody>
          <a:bodyPr/>
          <a:lstStyle/>
          <a:p>
            <a:r>
              <a:rPr lang="en-US" dirty="0" smtClean="0"/>
              <a:t>10.2012</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Overview: Evaluating Acute Exposures</a:t>
            </a:r>
            <a:br>
              <a:rPr lang="en-US" sz="3200" b="1" dirty="0" smtClean="0"/>
            </a:br>
            <a:r>
              <a:rPr lang="en-US" sz="2000" b="1" dirty="0" smtClean="0"/>
              <a:t>-Patient presents with obvious bite or shortly after event-</a:t>
            </a:r>
            <a:endParaRPr lang="en-US" sz="3200" dirty="0"/>
          </a:p>
        </p:txBody>
      </p:sp>
      <p:sp>
        <p:nvSpPr>
          <p:cNvPr id="3" name="Content Placeholder 2"/>
          <p:cNvSpPr>
            <a:spLocks noGrp="1"/>
          </p:cNvSpPr>
          <p:nvPr>
            <p:ph idx="1"/>
          </p:nvPr>
        </p:nvSpPr>
        <p:spPr>
          <a:xfrm>
            <a:off x="457200" y="1447800"/>
            <a:ext cx="8229600" cy="4678363"/>
          </a:xfrm>
        </p:spPr>
        <p:txBody>
          <a:bodyPr>
            <a:noAutofit/>
          </a:bodyPr>
          <a:lstStyle/>
          <a:p>
            <a:r>
              <a:rPr lang="en-US" sz="2400" dirty="0" smtClean="0"/>
              <a:t>All </a:t>
            </a:r>
            <a:r>
              <a:rPr lang="en-US" sz="2400" dirty="0"/>
              <a:t>bites </a:t>
            </a:r>
            <a:r>
              <a:rPr lang="en-US" sz="2400" dirty="0" smtClean="0"/>
              <a:t>MUST be </a:t>
            </a:r>
            <a:r>
              <a:rPr lang="en-US" sz="2400" dirty="0"/>
              <a:t>appropriately documented in </a:t>
            </a:r>
            <a:r>
              <a:rPr lang="en-US" sz="2400" dirty="0" smtClean="0"/>
              <a:t>AHLTA</a:t>
            </a:r>
          </a:p>
          <a:p>
            <a:pPr lvl="1"/>
            <a:r>
              <a:rPr lang="en-US" sz="1800" dirty="0" smtClean="0"/>
              <a:t>A template is being developed to ensure complete history is captured and appropriate ICD9 and CPT codes are captured</a:t>
            </a:r>
            <a:endParaRPr lang="en-US" sz="1800" dirty="0"/>
          </a:p>
          <a:p>
            <a:r>
              <a:rPr lang="en-US" sz="2400" dirty="0" smtClean="0"/>
              <a:t>All </a:t>
            </a:r>
            <a:r>
              <a:rPr lang="en-US" sz="2400" dirty="0"/>
              <a:t>suspected rabies exposures </a:t>
            </a:r>
            <a:r>
              <a:rPr lang="en-US" sz="2400" dirty="0" smtClean="0"/>
              <a:t>MUST be </a:t>
            </a:r>
            <a:r>
              <a:rPr lang="en-US" sz="2400" dirty="0"/>
              <a:t>treated with Human Rabies Immunoglobulin </a:t>
            </a:r>
            <a:r>
              <a:rPr lang="en-US" sz="2400" dirty="0" smtClean="0"/>
              <a:t>(HRIG) and </a:t>
            </a:r>
            <a:r>
              <a:rPr lang="en-US" sz="2400" dirty="0"/>
              <a:t>Rabies Vaccine as </a:t>
            </a:r>
            <a:r>
              <a:rPr lang="en-US" sz="2400" dirty="0" smtClean="0"/>
              <a:t>appropriate</a:t>
            </a:r>
          </a:p>
          <a:p>
            <a:pPr lvl="1"/>
            <a:r>
              <a:rPr lang="en-US" sz="1800" dirty="0" smtClean="0"/>
              <a:t>CDC algorithm is appropriate for evaluating exposures sustained in US, Australia, Western Europe, Japan, Korea, Bahrain and Singapore</a:t>
            </a:r>
          </a:p>
          <a:p>
            <a:pPr lvl="1"/>
            <a:r>
              <a:rPr lang="en-US" sz="1800" dirty="0" smtClean="0"/>
              <a:t>A more conservative approach is appropriate for exposures sustained elsewhere; start PEP if animal anything other than MWD</a:t>
            </a:r>
          </a:p>
          <a:p>
            <a:pPr lvl="1"/>
            <a:r>
              <a:rPr lang="en-US" sz="1800" dirty="0" smtClean="0"/>
              <a:t>PEP may be discontinued if animal remains healthy after 10-day period of quarantine or lab testing of animal is negative</a:t>
            </a:r>
          </a:p>
          <a:p>
            <a:pPr lvl="1"/>
            <a:r>
              <a:rPr lang="en-US" sz="1800" dirty="0" smtClean="0"/>
              <a:t>Contact Preventive Medicine if there are questions about animal exposures or procedures to prevent rabies</a:t>
            </a:r>
            <a:endParaRPr lang="en-US" sz="1800" dirty="0"/>
          </a:p>
        </p:txBody>
      </p:sp>
      <p:sp>
        <p:nvSpPr>
          <p:cNvPr id="4" name="Footer Placeholder 3"/>
          <p:cNvSpPr>
            <a:spLocks noGrp="1"/>
          </p:cNvSpPr>
          <p:nvPr>
            <p:ph type="ftr" sz="quarter" idx="11"/>
          </p:nvPr>
        </p:nvSpPr>
        <p:spPr/>
        <p:txBody>
          <a:bodyPr/>
          <a:lstStyle/>
          <a:p>
            <a:r>
              <a:rPr lang="en-US" smtClean="0"/>
              <a:t>UNCLASSIFIED//APPROVED FOR PUBLIC RELEASE</a:t>
            </a:r>
            <a:endParaRPr lang="en-US"/>
          </a:p>
        </p:txBody>
      </p:sp>
      <p:sp>
        <p:nvSpPr>
          <p:cNvPr id="5" name="Date Placeholder 4"/>
          <p:cNvSpPr>
            <a:spLocks noGrp="1"/>
          </p:cNvSpPr>
          <p:nvPr>
            <p:ph type="dt" sz="half" idx="10"/>
          </p:nvPr>
        </p:nvSpPr>
        <p:spPr/>
        <p:txBody>
          <a:bodyPr/>
          <a:lstStyle/>
          <a:p>
            <a:r>
              <a:rPr lang="en-US" dirty="0" smtClean="0"/>
              <a:t>10.2012</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Overview: Evaluating Acute Exposures</a:t>
            </a:r>
            <a:br>
              <a:rPr lang="en-US" sz="3200" b="1" dirty="0" smtClean="0"/>
            </a:br>
            <a:r>
              <a:rPr lang="en-US" sz="2000" b="1" dirty="0" smtClean="0"/>
              <a:t>-Patient presents with obvious bite or shortly after event-</a:t>
            </a:r>
            <a:endParaRPr lang="en-US" sz="3200" dirty="0"/>
          </a:p>
        </p:txBody>
      </p:sp>
      <p:sp>
        <p:nvSpPr>
          <p:cNvPr id="3" name="Content Placeholder 2"/>
          <p:cNvSpPr>
            <a:spLocks noGrp="1"/>
          </p:cNvSpPr>
          <p:nvPr>
            <p:ph idx="1"/>
          </p:nvPr>
        </p:nvSpPr>
        <p:spPr>
          <a:xfrm>
            <a:off x="457200" y="1447800"/>
            <a:ext cx="8229600" cy="4678363"/>
          </a:xfrm>
        </p:spPr>
        <p:txBody>
          <a:bodyPr>
            <a:noAutofit/>
          </a:bodyPr>
          <a:lstStyle/>
          <a:p>
            <a:r>
              <a:rPr lang="en-US" sz="2400" dirty="0" smtClean="0"/>
              <a:t>Animal </a:t>
            </a:r>
            <a:r>
              <a:rPr lang="en-US" sz="2400" dirty="0"/>
              <a:t>Bite Report </a:t>
            </a:r>
            <a:r>
              <a:rPr lang="en-US" sz="2400" dirty="0" smtClean="0"/>
              <a:t>(DD 2341) MUST be completed and </a:t>
            </a:r>
            <a:r>
              <a:rPr lang="en-US" sz="2400" dirty="0"/>
              <a:t>sent to </a:t>
            </a:r>
            <a:r>
              <a:rPr lang="en-US" sz="2400" dirty="0" smtClean="0"/>
              <a:t>veterinarian</a:t>
            </a:r>
          </a:p>
          <a:p>
            <a:pPr lvl="1"/>
            <a:r>
              <a:rPr lang="en-US" sz="1800" dirty="0" smtClean="0"/>
              <a:t>Ensure patient information, especially contact information, is correct in case person needs to be contacted later</a:t>
            </a:r>
          </a:p>
          <a:p>
            <a:pPr lvl="1"/>
            <a:r>
              <a:rPr lang="en-US" sz="1800" dirty="0" smtClean="0"/>
              <a:t>Get as much information as possible regarding the biting animal.  Veterinarians must try to locate the animal for quarantine.</a:t>
            </a:r>
          </a:p>
          <a:p>
            <a:pPr lvl="1"/>
            <a:r>
              <a:rPr lang="en-US" sz="1800" dirty="0" smtClean="0"/>
              <a:t>Copy should also be scanned into AHLTA</a:t>
            </a:r>
            <a:endParaRPr lang="en-US" sz="1800" dirty="0"/>
          </a:p>
          <a:p>
            <a:r>
              <a:rPr lang="en-US" sz="2400" dirty="0" smtClean="0"/>
              <a:t>Preventive Medicine will coordinate with veterinarians to convene a Rabies </a:t>
            </a:r>
            <a:r>
              <a:rPr lang="en-US" sz="2400" dirty="0"/>
              <a:t>Advisory Board </a:t>
            </a:r>
            <a:r>
              <a:rPr lang="en-US" sz="2400" dirty="0" smtClean="0"/>
              <a:t>to review all cases.</a:t>
            </a:r>
            <a:endParaRPr lang="en-US" sz="2400" dirty="0"/>
          </a:p>
        </p:txBody>
      </p:sp>
      <p:sp>
        <p:nvSpPr>
          <p:cNvPr id="4" name="Footer Placeholder 3"/>
          <p:cNvSpPr>
            <a:spLocks noGrp="1"/>
          </p:cNvSpPr>
          <p:nvPr>
            <p:ph type="ftr" sz="quarter" idx="11"/>
          </p:nvPr>
        </p:nvSpPr>
        <p:spPr/>
        <p:txBody>
          <a:bodyPr/>
          <a:lstStyle/>
          <a:p>
            <a:r>
              <a:rPr lang="en-US" smtClean="0"/>
              <a:t>UNCLASSIFIED//APPROVED FOR PUBLIC RELEASE</a:t>
            </a:r>
            <a:endParaRPr lang="en-US"/>
          </a:p>
        </p:txBody>
      </p:sp>
      <p:sp>
        <p:nvSpPr>
          <p:cNvPr id="5" name="Date Placeholder 4"/>
          <p:cNvSpPr>
            <a:spLocks noGrp="1"/>
          </p:cNvSpPr>
          <p:nvPr>
            <p:ph type="dt" sz="half" idx="10"/>
          </p:nvPr>
        </p:nvSpPr>
        <p:spPr/>
        <p:txBody>
          <a:bodyPr/>
          <a:lstStyle/>
          <a:p>
            <a:r>
              <a:rPr lang="en-US" dirty="0" smtClean="0"/>
              <a:t>10.2012</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t>Treatment of Animal Bite or </a:t>
            </a:r>
            <a:br>
              <a:rPr lang="en-US" sz="4000" b="1" dirty="0" smtClean="0"/>
            </a:br>
            <a:r>
              <a:rPr lang="en-US" sz="4000" b="1" dirty="0" smtClean="0"/>
              <a:t>Other Rabies Risk Exposure</a:t>
            </a:r>
            <a:endParaRPr lang="en-US" sz="4000" dirty="0"/>
          </a:p>
        </p:txBody>
      </p:sp>
      <p:sp>
        <p:nvSpPr>
          <p:cNvPr id="3" name="Content Placeholder 2"/>
          <p:cNvSpPr>
            <a:spLocks noGrp="1"/>
          </p:cNvSpPr>
          <p:nvPr>
            <p:ph idx="1"/>
          </p:nvPr>
        </p:nvSpPr>
        <p:spPr/>
        <p:txBody>
          <a:bodyPr>
            <a:noAutofit/>
          </a:bodyPr>
          <a:lstStyle/>
          <a:p>
            <a:pPr>
              <a:buNone/>
            </a:pPr>
            <a:r>
              <a:rPr lang="en-US" sz="2000" dirty="0" smtClean="0"/>
              <a:t>• Copiously wash out wound for at least 15 minutes </a:t>
            </a:r>
          </a:p>
          <a:p>
            <a:pPr>
              <a:buNone/>
            </a:pPr>
            <a:r>
              <a:rPr lang="en-US" sz="2000" dirty="0" smtClean="0"/>
              <a:t>• If </a:t>
            </a:r>
            <a:r>
              <a:rPr lang="en-US" sz="2000" b="1" dirty="0" smtClean="0"/>
              <a:t>not immunized previously: </a:t>
            </a:r>
          </a:p>
          <a:p>
            <a:pPr lvl="1"/>
            <a:r>
              <a:rPr lang="en-US" sz="1800" dirty="0" smtClean="0"/>
              <a:t>Give human rabies immunoglobulin (</a:t>
            </a:r>
            <a:r>
              <a:rPr lang="en-US" sz="1800" b="1" dirty="0" smtClean="0"/>
              <a:t>HRIG)</a:t>
            </a:r>
            <a:r>
              <a:rPr lang="en-US" sz="1800" dirty="0" smtClean="0"/>
              <a:t>, 20 IU/kg </a:t>
            </a:r>
          </a:p>
          <a:p>
            <a:pPr lvl="1"/>
            <a:r>
              <a:rPr lang="en-US" sz="1800" dirty="0" smtClean="0"/>
              <a:t>Infiltrate wound with as much HRIG as possible - give excess IM in </a:t>
            </a:r>
            <a:r>
              <a:rPr lang="en-US" sz="1800" b="1" dirty="0" smtClean="0"/>
              <a:t>deltoid </a:t>
            </a:r>
            <a:r>
              <a:rPr lang="en-US" sz="1800" dirty="0" smtClean="0"/>
              <a:t>or</a:t>
            </a:r>
            <a:r>
              <a:rPr lang="en-US" sz="1800" b="1" dirty="0" smtClean="0"/>
              <a:t> anterior-lateral aspect of the quadriceps (thigh)</a:t>
            </a:r>
            <a:endParaRPr lang="en-US" sz="1800" dirty="0" smtClean="0"/>
          </a:p>
          <a:p>
            <a:pPr lvl="1"/>
            <a:r>
              <a:rPr lang="en-US" sz="1800" dirty="0" smtClean="0"/>
              <a:t>Give </a:t>
            </a:r>
            <a:r>
              <a:rPr lang="en-US" sz="1800" b="1" dirty="0" smtClean="0"/>
              <a:t>1.0 ml rabies vaccine IM </a:t>
            </a:r>
            <a:r>
              <a:rPr lang="en-US" sz="1800" dirty="0" smtClean="0"/>
              <a:t>in </a:t>
            </a:r>
            <a:r>
              <a:rPr lang="en-US" sz="1800" b="1" dirty="0" smtClean="0"/>
              <a:t>other</a:t>
            </a:r>
            <a:r>
              <a:rPr lang="en-US" sz="1800" dirty="0" smtClean="0"/>
              <a:t> </a:t>
            </a:r>
            <a:r>
              <a:rPr lang="en-US" sz="1800" b="1" dirty="0" smtClean="0"/>
              <a:t>deltoid</a:t>
            </a:r>
            <a:r>
              <a:rPr lang="en-US" sz="1800" dirty="0" smtClean="0"/>
              <a:t>—be sure site is distal from HRIG injections!</a:t>
            </a:r>
          </a:p>
          <a:p>
            <a:pPr lvl="1"/>
            <a:r>
              <a:rPr lang="en-US" sz="1800" b="1" dirty="0" smtClean="0"/>
              <a:t>Series requires minimum of 4 vaccinations on days 0, 3, 7, and 14 </a:t>
            </a:r>
          </a:p>
          <a:p>
            <a:pPr lvl="2"/>
            <a:r>
              <a:rPr lang="en-US" sz="1600" dirty="0" smtClean="0"/>
              <a:t>5th dose on day 28 recommended for </a:t>
            </a:r>
            <a:r>
              <a:rPr lang="en-US" sz="1600" dirty="0" err="1" smtClean="0"/>
              <a:t>immunosuppressed</a:t>
            </a:r>
            <a:r>
              <a:rPr lang="en-US" sz="1600" dirty="0" smtClean="0"/>
              <a:t> persons or those on anti-</a:t>
            </a:r>
            <a:r>
              <a:rPr lang="en-US" sz="1600" dirty="0" err="1" smtClean="0"/>
              <a:t>malarials</a:t>
            </a:r>
            <a:r>
              <a:rPr lang="en-US" sz="1600" dirty="0" smtClean="0"/>
              <a:t> (standard for US forces in Afghanistan)</a:t>
            </a:r>
          </a:p>
          <a:p>
            <a:pPr>
              <a:buNone/>
            </a:pPr>
            <a:r>
              <a:rPr lang="en-US" sz="2000" dirty="0" smtClean="0"/>
              <a:t>•If patient reports </a:t>
            </a:r>
            <a:r>
              <a:rPr lang="en-US" sz="2000" b="1" dirty="0" smtClean="0"/>
              <a:t>previous rabies immunization: </a:t>
            </a:r>
          </a:p>
          <a:p>
            <a:pPr lvl="1"/>
            <a:r>
              <a:rPr lang="en-US" sz="1800" dirty="0" smtClean="0"/>
              <a:t>HRIG should NOT be given—may interfere with natural antibody production </a:t>
            </a:r>
          </a:p>
          <a:p>
            <a:pPr lvl="1"/>
            <a:r>
              <a:rPr lang="en-US" sz="1800" dirty="0" smtClean="0"/>
              <a:t>Give 2 vaccinations on </a:t>
            </a:r>
            <a:r>
              <a:rPr lang="en-US" sz="1800" b="1" dirty="0" smtClean="0"/>
              <a:t>days 0 and 3</a:t>
            </a:r>
            <a:r>
              <a:rPr lang="en-US" sz="1800" dirty="0" smtClean="0"/>
              <a:t>; 1.0 ml IM in </a:t>
            </a:r>
            <a:r>
              <a:rPr lang="en-US" sz="1800" b="1" dirty="0" smtClean="0"/>
              <a:t>deltoid </a:t>
            </a:r>
          </a:p>
          <a:p>
            <a:endParaRPr lang="en-US" sz="2000" dirty="0"/>
          </a:p>
        </p:txBody>
      </p:sp>
      <p:sp>
        <p:nvSpPr>
          <p:cNvPr id="4" name="Footer Placeholder 3"/>
          <p:cNvSpPr>
            <a:spLocks noGrp="1"/>
          </p:cNvSpPr>
          <p:nvPr>
            <p:ph type="ftr" sz="quarter" idx="11"/>
          </p:nvPr>
        </p:nvSpPr>
        <p:spPr/>
        <p:txBody>
          <a:bodyPr/>
          <a:lstStyle/>
          <a:p>
            <a:r>
              <a:rPr lang="en-US" smtClean="0"/>
              <a:t>UNCLASSIFIED//APPROVED FOR PUBLIC RELEASE</a:t>
            </a:r>
            <a:endParaRPr lang="en-US"/>
          </a:p>
        </p:txBody>
      </p:sp>
      <p:sp>
        <p:nvSpPr>
          <p:cNvPr id="5" name="Date Placeholder 4"/>
          <p:cNvSpPr>
            <a:spLocks noGrp="1"/>
          </p:cNvSpPr>
          <p:nvPr>
            <p:ph type="dt" sz="half" idx="10"/>
          </p:nvPr>
        </p:nvSpPr>
        <p:spPr/>
        <p:txBody>
          <a:bodyPr/>
          <a:lstStyle/>
          <a:p>
            <a:r>
              <a:rPr lang="en-US" dirty="0" smtClean="0"/>
              <a:t>10.2012</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10" y="140918"/>
            <a:ext cx="8839200" cy="1143000"/>
          </a:xfrm>
        </p:spPr>
        <p:txBody>
          <a:bodyPr>
            <a:noAutofit/>
          </a:bodyPr>
          <a:lstStyle/>
          <a:p>
            <a:r>
              <a:rPr lang="en-US" sz="3600" b="1" dirty="0" smtClean="0"/>
              <a:t>Monkey Bites:  Special Considerations</a:t>
            </a:r>
            <a:endParaRPr lang="en-US" sz="3600" b="1" dirty="0"/>
          </a:p>
        </p:txBody>
      </p:sp>
      <p:sp>
        <p:nvSpPr>
          <p:cNvPr id="3" name="Content Placeholder 2"/>
          <p:cNvSpPr>
            <a:spLocks noGrp="1"/>
          </p:cNvSpPr>
          <p:nvPr>
            <p:ph idx="1"/>
          </p:nvPr>
        </p:nvSpPr>
        <p:spPr>
          <a:xfrm>
            <a:off x="4724400" y="1219200"/>
            <a:ext cx="3733800" cy="4876800"/>
          </a:xfrm>
        </p:spPr>
        <p:txBody>
          <a:bodyPr>
            <a:noAutofit/>
          </a:bodyPr>
          <a:lstStyle/>
          <a:p>
            <a:r>
              <a:rPr lang="en-US" sz="2000" dirty="0" smtClean="0"/>
              <a:t>Macaque monkeys are native to central and Southeast Asia, including eastern Afghanistan, and are often kept as pets.  </a:t>
            </a:r>
          </a:p>
          <a:p>
            <a:r>
              <a:rPr lang="en-US" sz="2000" dirty="0" smtClean="0"/>
              <a:t>Monkeys in the macaque group can carry Simian Herpes B virus (SHBV). </a:t>
            </a:r>
          </a:p>
          <a:p>
            <a:pPr lvl="1"/>
            <a:r>
              <a:rPr lang="en-US" sz="1800" dirty="0" smtClean="0"/>
              <a:t>A rare but highly fatal encephalomyelitis in humans (up to 80% of cases) </a:t>
            </a:r>
          </a:p>
          <a:p>
            <a:pPr lvl="1"/>
            <a:r>
              <a:rPr lang="en-US" sz="1800" dirty="0" smtClean="0"/>
              <a:t>Infected monkeys may be able to transmit SHBV but not show clinical signs</a:t>
            </a:r>
          </a:p>
        </p:txBody>
      </p:sp>
      <p:sp>
        <p:nvSpPr>
          <p:cNvPr id="4" name="Date Placeholder 3"/>
          <p:cNvSpPr>
            <a:spLocks noGrp="1"/>
          </p:cNvSpPr>
          <p:nvPr>
            <p:ph type="dt" sz="half" idx="10"/>
          </p:nvPr>
        </p:nvSpPr>
        <p:spPr/>
        <p:txBody>
          <a:bodyPr/>
          <a:lstStyle/>
          <a:p>
            <a:r>
              <a:rPr lang="en-US" dirty="0" smtClean="0"/>
              <a:t>10.2012</a:t>
            </a:r>
            <a:endParaRPr lang="en-US" dirty="0"/>
          </a:p>
        </p:txBody>
      </p:sp>
      <p:sp>
        <p:nvSpPr>
          <p:cNvPr id="5" name="Footer Placeholder 4"/>
          <p:cNvSpPr>
            <a:spLocks noGrp="1"/>
          </p:cNvSpPr>
          <p:nvPr>
            <p:ph type="ftr" sz="quarter" idx="11"/>
          </p:nvPr>
        </p:nvSpPr>
        <p:spPr/>
        <p:txBody>
          <a:bodyPr/>
          <a:lstStyle/>
          <a:p>
            <a:r>
              <a:rPr lang="en-US" smtClean="0"/>
              <a:t>UNCLASSIFIED//APPROVED FOR PUBLIC RELEASE</a:t>
            </a:r>
            <a:endParaRPr lang="en-US" dirty="0"/>
          </a:p>
        </p:txBody>
      </p:sp>
      <p:pic>
        <p:nvPicPr>
          <p:cNvPr id="8" name="Picture 7" descr="12-0419-F1.jpg"/>
          <p:cNvPicPr>
            <a:picLocks noChangeAspect="1"/>
          </p:cNvPicPr>
          <p:nvPr/>
        </p:nvPicPr>
        <p:blipFill>
          <a:blip r:embed="rId3" cstate="print"/>
          <a:stretch>
            <a:fillRect/>
          </a:stretch>
        </p:blipFill>
        <p:spPr>
          <a:xfrm>
            <a:off x="914400" y="1219200"/>
            <a:ext cx="3657600" cy="4876800"/>
          </a:xfrm>
          <a:prstGeom prst="rect">
            <a:avLst/>
          </a:prstGeom>
        </p:spPr>
      </p:pic>
      <p:sp>
        <p:nvSpPr>
          <p:cNvPr id="9" name="TextBox 8"/>
          <p:cNvSpPr txBox="1"/>
          <p:nvPr/>
        </p:nvSpPr>
        <p:spPr>
          <a:xfrm>
            <a:off x="685800" y="6172200"/>
            <a:ext cx="4572000" cy="307777"/>
          </a:xfrm>
          <a:prstGeom prst="rect">
            <a:avLst/>
          </a:prstGeom>
          <a:noFill/>
        </p:spPr>
        <p:txBody>
          <a:bodyPr wrap="square" rtlCol="0">
            <a:spAutoFit/>
          </a:bodyPr>
          <a:lstStyle/>
          <a:p>
            <a:r>
              <a:rPr lang="en-US" sz="1400" dirty="0" smtClean="0">
                <a:hlinkClick r:id="rId4"/>
              </a:rPr>
              <a:t>http://wwwnc.cdc.gov/eid/article/18/10/12-0419-f1.htm</a:t>
            </a:r>
            <a:r>
              <a:rPr lang="en-US" sz="1400" dirty="0" smtClean="0"/>
              <a:t> </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105400"/>
          </a:xfrm>
        </p:spPr>
        <p:txBody>
          <a:bodyPr>
            <a:noAutofit/>
          </a:bodyPr>
          <a:lstStyle/>
          <a:p>
            <a:r>
              <a:rPr lang="en-US" sz="2000" dirty="0" smtClean="0"/>
              <a:t>Treatment for bites by macaque monkeys should include:</a:t>
            </a:r>
          </a:p>
          <a:p>
            <a:pPr lvl="1"/>
            <a:r>
              <a:rPr lang="en-US" sz="1800" dirty="0" smtClean="0"/>
              <a:t>Immediate wound/mucous membrane cleansing for at least 15 minutes</a:t>
            </a:r>
          </a:p>
          <a:p>
            <a:pPr lvl="1"/>
            <a:r>
              <a:rPr lang="en-US" sz="1800" dirty="0" smtClean="0"/>
              <a:t>Antiviral medication within 24 hrs to 5 days of the bite (see below)</a:t>
            </a:r>
          </a:p>
          <a:p>
            <a:pPr lvl="1"/>
            <a:r>
              <a:rPr lang="en-US" sz="1800" dirty="0" smtClean="0"/>
              <a:t>Baseline testing for antibodies against SHBV</a:t>
            </a:r>
          </a:p>
          <a:p>
            <a:pPr lvl="1"/>
            <a:r>
              <a:rPr lang="en-US" sz="1800" dirty="0" smtClean="0"/>
              <a:t>Rabies post-exposure prophylaxis (PEP)</a:t>
            </a:r>
          </a:p>
          <a:p>
            <a:pPr lvl="1"/>
            <a:r>
              <a:rPr lang="en-US" sz="1800" dirty="0" smtClean="0"/>
              <a:t>Ensure SM’s tetanus status is current</a:t>
            </a:r>
          </a:p>
          <a:p>
            <a:pPr lvl="1"/>
            <a:r>
              <a:rPr lang="en-US" sz="1800" dirty="0" smtClean="0"/>
              <a:t>Consider antibiotic prophylaxis for prophylaxis of skin infections with oral flora</a:t>
            </a:r>
          </a:p>
          <a:p>
            <a:pPr lvl="1"/>
            <a:r>
              <a:rPr lang="en-US" sz="1800" dirty="0" smtClean="0"/>
              <a:t>Follow-up testing for SHBV </a:t>
            </a:r>
            <a:r>
              <a:rPr lang="en-US" sz="1800" dirty="0" err="1" smtClean="0"/>
              <a:t>seroconversion</a:t>
            </a:r>
            <a:r>
              <a:rPr lang="en-US" sz="1800" dirty="0" smtClean="0"/>
              <a:t> should be done at 2, 4 and 6 weeks and finally 3 months after exposure.  </a:t>
            </a:r>
          </a:p>
          <a:p>
            <a:r>
              <a:rPr lang="en-US" sz="2000" dirty="0" smtClean="0"/>
              <a:t>Consult infectious disease physicians for questions.</a:t>
            </a:r>
          </a:p>
          <a:p>
            <a:r>
              <a:rPr lang="en-US" sz="2000" dirty="0" smtClean="0"/>
              <a:t>Use either </a:t>
            </a:r>
            <a:r>
              <a:rPr lang="en-US" sz="2000" dirty="0" err="1" smtClean="0"/>
              <a:t>Valacyclovir</a:t>
            </a:r>
            <a:r>
              <a:rPr lang="en-US" sz="2000" dirty="0" smtClean="0"/>
              <a:t> or Acyclovir for prophylaxis.  </a:t>
            </a:r>
          </a:p>
          <a:p>
            <a:pPr lvl="1"/>
            <a:r>
              <a:rPr lang="en-US" sz="1800" dirty="0" smtClean="0"/>
              <a:t>Valacylovir—1g by mouth every 8 hours for 14 days, or </a:t>
            </a:r>
          </a:p>
          <a:p>
            <a:pPr lvl="1"/>
            <a:r>
              <a:rPr lang="en-US" sz="1800" dirty="0" smtClean="0"/>
              <a:t>Acyclovir—800 mg by mouth 5 times daily for 14 days</a:t>
            </a:r>
          </a:p>
          <a:p>
            <a:r>
              <a:rPr lang="en-US" sz="2000" dirty="0" smtClean="0"/>
              <a:t>Neither is contraindicated with RIG or rabies vaccine.</a:t>
            </a:r>
          </a:p>
        </p:txBody>
      </p:sp>
      <p:sp>
        <p:nvSpPr>
          <p:cNvPr id="4" name="Date Placeholder 3"/>
          <p:cNvSpPr>
            <a:spLocks noGrp="1"/>
          </p:cNvSpPr>
          <p:nvPr>
            <p:ph type="dt" sz="half" idx="10"/>
          </p:nvPr>
        </p:nvSpPr>
        <p:spPr/>
        <p:txBody>
          <a:bodyPr/>
          <a:lstStyle/>
          <a:p>
            <a:r>
              <a:rPr lang="en-US" dirty="0" smtClean="0"/>
              <a:t>10.2012</a:t>
            </a:r>
            <a:endParaRPr lang="en-US" dirty="0"/>
          </a:p>
        </p:txBody>
      </p:sp>
      <p:sp>
        <p:nvSpPr>
          <p:cNvPr id="5" name="Footer Placeholder 4"/>
          <p:cNvSpPr>
            <a:spLocks noGrp="1"/>
          </p:cNvSpPr>
          <p:nvPr>
            <p:ph type="ftr" sz="quarter" idx="11"/>
          </p:nvPr>
        </p:nvSpPr>
        <p:spPr/>
        <p:txBody>
          <a:bodyPr/>
          <a:lstStyle/>
          <a:p>
            <a:r>
              <a:rPr lang="en-US" smtClean="0"/>
              <a:t>UNCLASSIFIED//APPROVED FOR PUBLIC RELEASE</a:t>
            </a:r>
            <a:endParaRPr lang="en-US" dirty="0"/>
          </a:p>
        </p:txBody>
      </p:sp>
      <p:sp>
        <p:nvSpPr>
          <p:cNvPr id="7" name="Title 1"/>
          <p:cNvSpPr>
            <a:spLocks noGrp="1"/>
          </p:cNvSpPr>
          <p:nvPr>
            <p:ph type="title"/>
          </p:nvPr>
        </p:nvSpPr>
        <p:spPr>
          <a:xfrm>
            <a:off x="116910" y="140918"/>
            <a:ext cx="8839200" cy="1143000"/>
          </a:xfrm>
        </p:spPr>
        <p:txBody>
          <a:bodyPr>
            <a:noAutofit/>
          </a:bodyPr>
          <a:lstStyle/>
          <a:p>
            <a:r>
              <a:rPr lang="en-US" sz="3600" b="1" dirty="0" smtClean="0"/>
              <a:t>Monkey Bites:  Special Considerations</a:t>
            </a:r>
            <a:endParaRPr lang="en-US" sz="36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AHLTA Documentation</a:t>
            </a:r>
            <a:endParaRPr lang="en-US" sz="4000" dirty="0"/>
          </a:p>
        </p:txBody>
      </p:sp>
      <p:sp>
        <p:nvSpPr>
          <p:cNvPr id="3" name="Content Placeholder 2"/>
          <p:cNvSpPr>
            <a:spLocks noGrp="1"/>
          </p:cNvSpPr>
          <p:nvPr>
            <p:ph idx="1"/>
          </p:nvPr>
        </p:nvSpPr>
        <p:spPr>
          <a:xfrm>
            <a:off x="457200" y="1493837"/>
            <a:ext cx="8229600" cy="4525963"/>
          </a:xfrm>
        </p:spPr>
        <p:txBody>
          <a:bodyPr>
            <a:noAutofit/>
          </a:bodyPr>
          <a:lstStyle/>
          <a:p>
            <a:r>
              <a:rPr lang="en-US" sz="2400" dirty="0" smtClean="0"/>
              <a:t>Document </a:t>
            </a:r>
            <a:r>
              <a:rPr lang="en-US" sz="2400" b="1" dirty="0" smtClean="0"/>
              <a:t>circumstances</a:t>
            </a:r>
            <a:r>
              <a:rPr lang="en-US" sz="2400" dirty="0" smtClean="0"/>
              <a:t> of exposure, including date, location and activities leading to exposure</a:t>
            </a:r>
          </a:p>
          <a:p>
            <a:pPr lvl="1"/>
            <a:r>
              <a:rPr lang="en-US" sz="2000" dirty="0" smtClean="0"/>
              <a:t>Enables Rabies Advisory Board to evaluate exposure risk</a:t>
            </a:r>
          </a:p>
          <a:p>
            <a:pPr lvl="1"/>
            <a:r>
              <a:rPr lang="en-US" sz="2000" dirty="0" smtClean="0"/>
              <a:t>Helps to corroborate veterinary reports and lab results </a:t>
            </a:r>
          </a:p>
          <a:p>
            <a:r>
              <a:rPr lang="en-US" sz="2400" dirty="0" smtClean="0"/>
              <a:t>Document any </a:t>
            </a:r>
            <a:r>
              <a:rPr lang="en-US" sz="2400" b="1" dirty="0" smtClean="0"/>
              <a:t>wounds</a:t>
            </a:r>
            <a:r>
              <a:rPr lang="en-US" sz="2400" dirty="0" smtClean="0"/>
              <a:t>,</a:t>
            </a:r>
            <a:r>
              <a:rPr lang="en-US" sz="2400" b="1" dirty="0" smtClean="0"/>
              <a:t> </a:t>
            </a:r>
            <a:r>
              <a:rPr lang="en-US" sz="2400" dirty="0" smtClean="0"/>
              <a:t>including location </a:t>
            </a:r>
          </a:p>
          <a:p>
            <a:r>
              <a:rPr lang="en-US" sz="2400" dirty="0" smtClean="0"/>
              <a:t>Document </a:t>
            </a:r>
            <a:r>
              <a:rPr lang="en-US" sz="2400" b="1" dirty="0" smtClean="0"/>
              <a:t>prior rabies vaccinations</a:t>
            </a:r>
            <a:r>
              <a:rPr lang="en-US" sz="2400" dirty="0" smtClean="0"/>
              <a:t>,</a:t>
            </a:r>
            <a:r>
              <a:rPr lang="en-US" sz="2400" b="1" dirty="0" smtClean="0"/>
              <a:t> current medications </a:t>
            </a:r>
            <a:r>
              <a:rPr lang="en-US" sz="2400" dirty="0" smtClean="0"/>
              <a:t>and</a:t>
            </a:r>
            <a:r>
              <a:rPr lang="en-US" sz="2400" b="1" dirty="0" smtClean="0"/>
              <a:t> medical conditions</a:t>
            </a:r>
          </a:p>
          <a:p>
            <a:pPr lvl="1"/>
            <a:r>
              <a:rPr lang="en-US" sz="2000" dirty="0" smtClean="0"/>
              <a:t>Prior rabies vaccinations and/or HRIG immunization </a:t>
            </a:r>
          </a:p>
          <a:p>
            <a:pPr lvl="1"/>
            <a:r>
              <a:rPr lang="en-US" sz="2000" dirty="0" smtClean="0"/>
              <a:t>High-dose steroid or other immunosuppressive therapies or medical conditions require 5 vaccine doses instead of 4 (e.g., taking malaria pills)</a:t>
            </a:r>
          </a:p>
        </p:txBody>
      </p:sp>
      <p:sp>
        <p:nvSpPr>
          <p:cNvPr id="4" name="Footer Placeholder 3"/>
          <p:cNvSpPr>
            <a:spLocks noGrp="1"/>
          </p:cNvSpPr>
          <p:nvPr>
            <p:ph type="ftr" sz="quarter" idx="11"/>
          </p:nvPr>
        </p:nvSpPr>
        <p:spPr/>
        <p:txBody>
          <a:bodyPr/>
          <a:lstStyle/>
          <a:p>
            <a:r>
              <a:rPr lang="en-US" smtClean="0"/>
              <a:t>UNCLASSIFIED//APPROVED FOR PUBLIC RELEASE</a:t>
            </a:r>
            <a:endParaRPr lang="en-US"/>
          </a:p>
        </p:txBody>
      </p:sp>
      <p:sp>
        <p:nvSpPr>
          <p:cNvPr id="5" name="Date Placeholder 4"/>
          <p:cNvSpPr>
            <a:spLocks noGrp="1"/>
          </p:cNvSpPr>
          <p:nvPr>
            <p:ph type="dt" sz="half" idx="10"/>
          </p:nvPr>
        </p:nvSpPr>
        <p:spPr/>
        <p:txBody>
          <a:bodyPr/>
          <a:lstStyle/>
          <a:p>
            <a:r>
              <a:rPr lang="en-US" dirty="0" smtClean="0"/>
              <a:t>10.2012</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AHLTA Documentation</a:t>
            </a:r>
            <a:endParaRPr lang="en-US" sz="4000" dirty="0"/>
          </a:p>
        </p:txBody>
      </p:sp>
      <p:sp>
        <p:nvSpPr>
          <p:cNvPr id="3" name="Content Placeholder 2"/>
          <p:cNvSpPr>
            <a:spLocks noGrp="1"/>
          </p:cNvSpPr>
          <p:nvPr>
            <p:ph idx="1"/>
          </p:nvPr>
        </p:nvSpPr>
        <p:spPr>
          <a:xfrm>
            <a:off x="457200" y="1447800"/>
            <a:ext cx="8229600" cy="4525963"/>
          </a:xfrm>
        </p:spPr>
        <p:txBody>
          <a:bodyPr>
            <a:noAutofit/>
          </a:bodyPr>
          <a:lstStyle/>
          <a:p>
            <a:r>
              <a:rPr lang="en-US" sz="2400" dirty="0" smtClean="0"/>
              <a:t>Record treatment provided</a:t>
            </a:r>
          </a:p>
          <a:p>
            <a:pPr lvl="1"/>
            <a:r>
              <a:rPr lang="en-US" sz="2000" b="1" dirty="0" smtClean="0"/>
              <a:t>Copious washing </a:t>
            </a:r>
            <a:r>
              <a:rPr lang="en-US" sz="2000" dirty="0" smtClean="0"/>
              <a:t>of wound for </a:t>
            </a:r>
            <a:r>
              <a:rPr lang="en-US" sz="2000" b="1" dirty="0" smtClean="0"/>
              <a:t>&gt; 15 minutes </a:t>
            </a:r>
          </a:p>
          <a:p>
            <a:pPr lvl="1"/>
            <a:r>
              <a:rPr lang="en-US" sz="2000" dirty="0" smtClean="0"/>
              <a:t>Administration of </a:t>
            </a:r>
            <a:r>
              <a:rPr lang="en-US" sz="2000" b="1" dirty="0" smtClean="0"/>
              <a:t>HRIG </a:t>
            </a:r>
          </a:p>
          <a:p>
            <a:pPr lvl="1"/>
            <a:r>
              <a:rPr lang="en-US" sz="2000" dirty="0" smtClean="0"/>
              <a:t>Vaccine inoculation site </a:t>
            </a:r>
          </a:p>
          <a:p>
            <a:pPr lvl="1"/>
            <a:r>
              <a:rPr lang="en-US" sz="2000" b="1" dirty="0" smtClean="0"/>
              <a:t>Lot number </a:t>
            </a:r>
            <a:r>
              <a:rPr lang="en-US" sz="2000" dirty="0" smtClean="0"/>
              <a:t>and</a:t>
            </a:r>
            <a:r>
              <a:rPr lang="en-US" sz="2000" b="1" dirty="0" smtClean="0"/>
              <a:t> expiration date </a:t>
            </a:r>
          </a:p>
          <a:p>
            <a:r>
              <a:rPr lang="en-US" sz="2400" dirty="0" smtClean="0"/>
              <a:t>Document plan for subsequent vaccination </a:t>
            </a:r>
          </a:p>
          <a:p>
            <a:pPr lvl="1"/>
            <a:r>
              <a:rPr lang="en-US" sz="2000" dirty="0" smtClean="0"/>
              <a:t>If providing vials for administration at forward location, document </a:t>
            </a:r>
            <a:r>
              <a:rPr lang="en-US" sz="2000" b="1" dirty="0" smtClean="0"/>
              <a:t>cold chain plan</a:t>
            </a:r>
            <a:r>
              <a:rPr lang="en-US" sz="2000" dirty="0" smtClean="0"/>
              <a:t> (between 36 and 46 °F) </a:t>
            </a:r>
          </a:p>
          <a:p>
            <a:pPr lvl="1"/>
            <a:r>
              <a:rPr lang="en-US" sz="2000" dirty="0" smtClean="0"/>
              <a:t>Provide </a:t>
            </a:r>
            <a:r>
              <a:rPr lang="en-US" sz="2000" b="1" dirty="0" smtClean="0"/>
              <a:t>contact number </a:t>
            </a:r>
            <a:r>
              <a:rPr lang="en-US" sz="2000" dirty="0" smtClean="0"/>
              <a:t>to track case to completion</a:t>
            </a:r>
          </a:p>
          <a:p>
            <a:pPr lvl="1"/>
            <a:r>
              <a:rPr lang="en-US" sz="2000" dirty="0" smtClean="0"/>
              <a:t>Public health nurses can assist with ensuring follow-up</a:t>
            </a:r>
          </a:p>
          <a:p>
            <a:r>
              <a:rPr lang="en-US" sz="2400" dirty="0" smtClean="0"/>
              <a:t>Document any reasons for discontinuing vaccination series  </a:t>
            </a:r>
          </a:p>
          <a:p>
            <a:pPr>
              <a:buNone/>
            </a:pPr>
            <a:endParaRPr lang="en-US" dirty="0"/>
          </a:p>
        </p:txBody>
      </p:sp>
      <p:sp>
        <p:nvSpPr>
          <p:cNvPr id="4" name="Footer Placeholder 3"/>
          <p:cNvSpPr>
            <a:spLocks noGrp="1"/>
          </p:cNvSpPr>
          <p:nvPr>
            <p:ph type="ftr" sz="quarter" idx="11"/>
          </p:nvPr>
        </p:nvSpPr>
        <p:spPr/>
        <p:txBody>
          <a:bodyPr/>
          <a:lstStyle/>
          <a:p>
            <a:r>
              <a:rPr lang="en-US" smtClean="0"/>
              <a:t>UNCLASSIFIED//APPROVED FOR PUBLIC RELEASE</a:t>
            </a:r>
            <a:endParaRPr lang="en-US"/>
          </a:p>
        </p:txBody>
      </p:sp>
      <p:sp>
        <p:nvSpPr>
          <p:cNvPr id="5" name="Date Placeholder 4"/>
          <p:cNvSpPr>
            <a:spLocks noGrp="1"/>
          </p:cNvSpPr>
          <p:nvPr>
            <p:ph type="dt" sz="half" idx="10"/>
          </p:nvPr>
        </p:nvSpPr>
        <p:spPr/>
        <p:txBody>
          <a:bodyPr/>
          <a:lstStyle/>
          <a:p>
            <a:r>
              <a:rPr lang="en-US" dirty="0" smtClean="0"/>
              <a:t>10.2012</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Goals</a:t>
            </a:r>
            <a:endParaRPr lang="en-US" b="1" dirty="0"/>
          </a:p>
        </p:txBody>
      </p:sp>
      <p:sp>
        <p:nvSpPr>
          <p:cNvPr id="3" name="Content Placeholder 2"/>
          <p:cNvSpPr>
            <a:spLocks noGrp="1"/>
          </p:cNvSpPr>
          <p:nvPr>
            <p:ph idx="1"/>
          </p:nvPr>
        </p:nvSpPr>
        <p:spPr>
          <a:xfrm>
            <a:off x="457200" y="1447800"/>
            <a:ext cx="8229600" cy="4525963"/>
          </a:xfrm>
        </p:spPr>
        <p:txBody>
          <a:bodyPr>
            <a:normAutofit/>
          </a:bodyPr>
          <a:lstStyle/>
          <a:p>
            <a:r>
              <a:rPr lang="en-US" sz="2400" dirty="0" smtClean="0"/>
              <a:t>Ensure appropriate treatment of individuals who may have sustained unreported or incompletely treated rabies risk exposures</a:t>
            </a:r>
          </a:p>
          <a:p>
            <a:pPr lvl="1"/>
            <a:r>
              <a:rPr lang="en-US" sz="2400" dirty="0" smtClean="0"/>
              <a:t>Ensure assessment is routine part of post-deployment evaluations</a:t>
            </a:r>
          </a:p>
          <a:p>
            <a:pPr lvl="1"/>
            <a:r>
              <a:rPr lang="en-US" sz="2400" dirty="0" smtClean="0"/>
              <a:t>Ensure appropriate care for persons identified with risk (theater encounter, PDHA/PDHRA responses, self report)</a:t>
            </a:r>
          </a:p>
          <a:p>
            <a:r>
              <a:rPr lang="en-US" sz="2400" dirty="0" smtClean="0"/>
              <a:t>Ensure all persons presenting with rabies risk exposures receive appropriate care</a:t>
            </a:r>
          </a:p>
          <a:p>
            <a:endParaRPr lang="en-US" dirty="0"/>
          </a:p>
        </p:txBody>
      </p:sp>
      <p:sp>
        <p:nvSpPr>
          <p:cNvPr id="4" name="Footer Placeholder 3"/>
          <p:cNvSpPr>
            <a:spLocks noGrp="1"/>
          </p:cNvSpPr>
          <p:nvPr>
            <p:ph type="ftr" sz="quarter" idx="11"/>
          </p:nvPr>
        </p:nvSpPr>
        <p:spPr/>
        <p:txBody>
          <a:bodyPr/>
          <a:lstStyle/>
          <a:p>
            <a:r>
              <a:rPr lang="en-US" smtClean="0"/>
              <a:t>UNCLASSIFIED//APPROVED FOR PUBLIC RELEASE</a:t>
            </a:r>
            <a:endParaRPr lang="en-US" dirty="0"/>
          </a:p>
        </p:txBody>
      </p:sp>
      <p:sp>
        <p:nvSpPr>
          <p:cNvPr id="5" name="Date Placeholder 4"/>
          <p:cNvSpPr>
            <a:spLocks noGrp="1"/>
          </p:cNvSpPr>
          <p:nvPr>
            <p:ph type="dt" sz="half" idx="10"/>
          </p:nvPr>
        </p:nvSpPr>
        <p:spPr/>
        <p:txBody>
          <a:bodyPr/>
          <a:lstStyle/>
          <a:p>
            <a:r>
              <a:rPr lang="en-US" dirty="0" smtClean="0"/>
              <a:t>10.2012</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MEDPROS Documentation</a:t>
            </a:r>
            <a:endParaRPr lang="en-US" sz="4000" dirty="0"/>
          </a:p>
        </p:txBody>
      </p:sp>
      <p:sp>
        <p:nvSpPr>
          <p:cNvPr id="3" name="Content Placeholder 2"/>
          <p:cNvSpPr>
            <a:spLocks noGrp="1"/>
          </p:cNvSpPr>
          <p:nvPr>
            <p:ph idx="1"/>
          </p:nvPr>
        </p:nvSpPr>
        <p:spPr/>
        <p:txBody>
          <a:bodyPr>
            <a:normAutofit/>
          </a:bodyPr>
          <a:lstStyle/>
          <a:p>
            <a:r>
              <a:rPr lang="en-US" sz="2400" dirty="0" smtClean="0"/>
              <a:t>All HRIG and rabies vaccine doses must be entered into MEDPROS or other Service-specific immunization tracking program</a:t>
            </a:r>
          </a:p>
          <a:p>
            <a:pPr lvl="1"/>
            <a:r>
              <a:rPr lang="en-US" sz="2000" dirty="0" smtClean="0"/>
              <a:t>Active duty, Reserve or National Guard</a:t>
            </a:r>
            <a:r>
              <a:rPr lang="en-US" sz="2000" b="1" dirty="0" smtClean="0"/>
              <a:t> </a:t>
            </a:r>
          </a:p>
          <a:p>
            <a:pPr lvl="1"/>
            <a:r>
              <a:rPr lang="en-US" sz="2000" dirty="0" smtClean="0"/>
              <a:t>DA civilians who are deployable</a:t>
            </a:r>
          </a:p>
          <a:p>
            <a:pPr lvl="1"/>
            <a:r>
              <a:rPr lang="en-US" sz="2000" dirty="0" err="1" smtClean="0"/>
              <a:t>DoD</a:t>
            </a:r>
            <a:r>
              <a:rPr lang="en-US" sz="2000" dirty="0" smtClean="0"/>
              <a:t> contractors eligible for care in theater</a:t>
            </a:r>
          </a:p>
          <a:p>
            <a:pPr lvl="1">
              <a:buNone/>
            </a:pPr>
            <a:endParaRPr lang="en-US" dirty="0" smtClean="0"/>
          </a:p>
          <a:p>
            <a:pPr>
              <a:buNone/>
            </a:pPr>
            <a:endParaRPr lang="en-US" dirty="0"/>
          </a:p>
        </p:txBody>
      </p:sp>
      <p:sp>
        <p:nvSpPr>
          <p:cNvPr id="4" name="Footer Placeholder 3"/>
          <p:cNvSpPr>
            <a:spLocks noGrp="1"/>
          </p:cNvSpPr>
          <p:nvPr>
            <p:ph type="ftr" sz="quarter" idx="11"/>
          </p:nvPr>
        </p:nvSpPr>
        <p:spPr/>
        <p:txBody>
          <a:bodyPr/>
          <a:lstStyle/>
          <a:p>
            <a:r>
              <a:rPr lang="en-US" smtClean="0"/>
              <a:t>UNCLASSIFIED//APPROVED FOR PUBLIC RELEASE</a:t>
            </a:r>
            <a:endParaRPr lang="en-US"/>
          </a:p>
        </p:txBody>
      </p:sp>
      <p:sp>
        <p:nvSpPr>
          <p:cNvPr id="5" name="Date Placeholder 4"/>
          <p:cNvSpPr>
            <a:spLocks noGrp="1"/>
          </p:cNvSpPr>
          <p:nvPr>
            <p:ph type="dt" sz="half" idx="10"/>
          </p:nvPr>
        </p:nvSpPr>
        <p:spPr/>
        <p:txBody>
          <a:bodyPr/>
          <a:lstStyle/>
          <a:p>
            <a:r>
              <a:rPr lang="en-US" dirty="0" smtClean="0"/>
              <a:t>10.2012</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Evaluating Past Exposures</a:t>
            </a:r>
            <a:br>
              <a:rPr lang="en-US" b="1" dirty="0" smtClean="0"/>
            </a:br>
            <a:r>
              <a:rPr lang="en-US" sz="2700" b="1" dirty="0" smtClean="0"/>
              <a:t>-Patient presents for care well after event-</a:t>
            </a:r>
            <a:endParaRPr lang="en-US" sz="2700" dirty="0"/>
          </a:p>
        </p:txBody>
      </p:sp>
      <p:sp>
        <p:nvSpPr>
          <p:cNvPr id="3" name="Content Placeholder 2"/>
          <p:cNvSpPr>
            <a:spLocks noGrp="1"/>
          </p:cNvSpPr>
          <p:nvPr>
            <p:ph idx="1"/>
          </p:nvPr>
        </p:nvSpPr>
        <p:spPr/>
        <p:txBody>
          <a:bodyPr>
            <a:noAutofit/>
          </a:bodyPr>
          <a:lstStyle/>
          <a:p>
            <a:r>
              <a:rPr lang="en-US" sz="2000" dirty="0" smtClean="0"/>
              <a:t>All risk events MUST be </a:t>
            </a:r>
            <a:r>
              <a:rPr lang="en-US" sz="2000" dirty="0"/>
              <a:t>appropriately documented in </a:t>
            </a:r>
            <a:r>
              <a:rPr lang="en-US" sz="2000" dirty="0" smtClean="0"/>
              <a:t>AHLTA</a:t>
            </a:r>
          </a:p>
          <a:p>
            <a:r>
              <a:rPr lang="en-US" sz="2000" dirty="0" smtClean="0"/>
              <a:t>All </a:t>
            </a:r>
            <a:r>
              <a:rPr lang="en-US" sz="2000" dirty="0"/>
              <a:t>suspected rabies exposures </a:t>
            </a:r>
            <a:r>
              <a:rPr lang="en-US" sz="2000" dirty="0" smtClean="0"/>
              <a:t>MUST be </a:t>
            </a:r>
            <a:r>
              <a:rPr lang="en-US" sz="2000" dirty="0"/>
              <a:t>treated with </a:t>
            </a:r>
            <a:r>
              <a:rPr lang="en-US" sz="2000" dirty="0" smtClean="0"/>
              <a:t>HRIG </a:t>
            </a:r>
            <a:r>
              <a:rPr lang="en-US" sz="2000" dirty="0"/>
              <a:t>and Rabies Vaccine as </a:t>
            </a:r>
            <a:r>
              <a:rPr lang="en-US" sz="2000" dirty="0" smtClean="0"/>
              <a:t>appropriate</a:t>
            </a:r>
          </a:p>
          <a:p>
            <a:pPr lvl="1"/>
            <a:r>
              <a:rPr lang="en-US" sz="1800" dirty="0" smtClean="0"/>
              <a:t>There is </a:t>
            </a:r>
            <a:r>
              <a:rPr lang="en-US" sz="1800" b="1" dirty="0" smtClean="0"/>
              <a:t>no time limit </a:t>
            </a:r>
            <a:r>
              <a:rPr lang="en-US" sz="1800" dirty="0" smtClean="0"/>
              <a:t>for treatment with HRIG and vaccine</a:t>
            </a:r>
          </a:p>
          <a:p>
            <a:pPr lvl="2"/>
            <a:r>
              <a:rPr lang="en-US" sz="1600" dirty="0" smtClean="0"/>
              <a:t>Infiltrate site of wound or exposure with HRIG, even if injury is healed</a:t>
            </a:r>
          </a:p>
          <a:p>
            <a:pPr lvl="2"/>
            <a:r>
              <a:rPr lang="en-US" sz="1600" dirty="0" smtClean="0"/>
              <a:t>Remainder of HRIG should be administered in other deltoid or anterior-lateral aspect of the quadriceps (thigh) region, distal from vaccination site</a:t>
            </a:r>
          </a:p>
          <a:p>
            <a:pPr lvl="1"/>
            <a:r>
              <a:rPr lang="en-US" sz="1800" dirty="0" smtClean="0"/>
              <a:t>Only persons who have received previous rabies vaccinations should not receive HRIG</a:t>
            </a:r>
          </a:p>
          <a:p>
            <a:pPr lvl="1"/>
            <a:r>
              <a:rPr lang="en-US" sz="1800" dirty="0" smtClean="0"/>
              <a:t>See algorithm for additional details</a:t>
            </a:r>
            <a:endParaRPr lang="en-US" sz="1800" dirty="0"/>
          </a:p>
          <a:p>
            <a:r>
              <a:rPr lang="en-US" sz="2000" dirty="0" smtClean="0"/>
              <a:t>Report case to Preventive Medicine/Public Health at military treatment facility to ensure patient receives appropriate follow-up</a:t>
            </a:r>
            <a:endParaRPr lang="en-US" sz="2000" dirty="0"/>
          </a:p>
          <a:p>
            <a:r>
              <a:rPr lang="en-US" sz="2000" dirty="0" smtClean="0"/>
              <a:t>Preventive Medicine will coordinate with veterinarians to convene a Rabies </a:t>
            </a:r>
            <a:r>
              <a:rPr lang="en-US" sz="2000" dirty="0"/>
              <a:t>Advisory Board </a:t>
            </a:r>
            <a:r>
              <a:rPr lang="en-US" sz="2000" dirty="0" smtClean="0"/>
              <a:t>to review all cases</a:t>
            </a:r>
          </a:p>
        </p:txBody>
      </p:sp>
      <p:sp>
        <p:nvSpPr>
          <p:cNvPr id="4" name="Footer Placeholder 3"/>
          <p:cNvSpPr>
            <a:spLocks noGrp="1"/>
          </p:cNvSpPr>
          <p:nvPr>
            <p:ph type="ftr" sz="quarter" idx="11"/>
          </p:nvPr>
        </p:nvSpPr>
        <p:spPr/>
        <p:txBody>
          <a:bodyPr/>
          <a:lstStyle/>
          <a:p>
            <a:r>
              <a:rPr lang="en-US" smtClean="0"/>
              <a:t>UNCLASSIFIED//APPROVED FOR PUBLIC RELEASE</a:t>
            </a:r>
            <a:endParaRPr lang="en-US"/>
          </a:p>
        </p:txBody>
      </p:sp>
      <p:sp>
        <p:nvSpPr>
          <p:cNvPr id="5" name="Date Placeholder 4"/>
          <p:cNvSpPr>
            <a:spLocks noGrp="1"/>
          </p:cNvSpPr>
          <p:nvPr>
            <p:ph type="dt" sz="half" idx="10"/>
          </p:nvPr>
        </p:nvSpPr>
        <p:spPr/>
        <p:txBody>
          <a:bodyPr/>
          <a:lstStyle/>
          <a:p>
            <a:r>
              <a:rPr lang="en-US" dirty="0" smtClean="0"/>
              <a:t>10.2012</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sz="3100" b="1" dirty="0" smtClean="0"/>
              <a:t/>
            </a:r>
            <a:br>
              <a:rPr lang="en-US" sz="3100" b="1" dirty="0" smtClean="0"/>
            </a:br>
            <a:r>
              <a:rPr lang="en-US" sz="3100" b="1" dirty="0" smtClean="0"/>
              <a:t>Evaluation and Treatment of Potential </a:t>
            </a:r>
            <a:br>
              <a:rPr lang="en-US" sz="3100" b="1" dirty="0" smtClean="0"/>
            </a:br>
            <a:r>
              <a:rPr lang="en-US" sz="3100" b="1" dirty="0" smtClean="0"/>
              <a:t>Deployment-Related Rabies Exposures</a:t>
            </a:r>
            <a:r>
              <a:rPr lang="en-US" dirty="0" smtClean="0"/>
              <a:t/>
            </a:r>
            <a:br>
              <a:rPr lang="en-US" dirty="0" smtClean="0"/>
            </a:br>
            <a:endParaRPr lang="en-US" dirty="0"/>
          </a:p>
        </p:txBody>
      </p:sp>
      <p:sp>
        <p:nvSpPr>
          <p:cNvPr id="4" name="Footer Placeholder 3"/>
          <p:cNvSpPr>
            <a:spLocks noGrp="1"/>
          </p:cNvSpPr>
          <p:nvPr>
            <p:ph type="ftr" sz="quarter" idx="11"/>
          </p:nvPr>
        </p:nvSpPr>
        <p:spPr/>
        <p:txBody>
          <a:bodyPr/>
          <a:lstStyle/>
          <a:p>
            <a:r>
              <a:rPr lang="en-US" smtClean="0"/>
              <a:t>UNCLASSIFIED//APPROVED FOR PUBLIC RELEASE</a:t>
            </a:r>
            <a:endParaRPr lang="en-US"/>
          </a:p>
        </p:txBody>
      </p:sp>
      <p:sp>
        <p:nvSpPr>
          <p:cNvPr id="6" name="Content Placeholder 5"/>
          <p:cNvSpPr>
            <a:spLocks noGrp="1"/>
          </p:cNvSpPr>
          <p:nvPr>
            <p:ph idx="1"/>
          </p:nvPr>
        </p:nvSpPr>
        <p:spPr>
          <a:xfrm>
            <a:off x="609600" y="990600"/>
            <a:ext cx="8229600" cy="304800"/>
          </a:xfrm>
          <a:solidFill>
            <a:schemeClr val="bg1"/>
          </a:solidFill>
        </p:spPr>
        <p:txBody>
          <a:bodyPr>
            <a:normAutofit fontScale="77500" lnSpcReduction="20000"/>
          </a:bodyPr>
          <a:lstStyle/>
          <a:p>
            <a:pPr>
              <a:buNone/>
            </a:pPr>
            <a:r>
              <a:rPr lang="en-US" sz="1500" b="1" dirty="0" smtClean="0"/>
              <a:t>IMPORTANT: THIS ALGORITHM SHOULD NOT BE USED TO EVALUATE ACUTE BITES OR EXPOSURES</a:t>
            </a:r>
            <a:r>
              <a:rPr lang="en-US" sz="1500" b="1" baseline="30000" dirty="0" smtClean="0"/>
              <a:t>1</a:t>
            </a:r>
            <a:endParaRPr lang="en-US" sz="1500" baseline="30000" dirty="0"/>
          </a:p>
        </p:txBody>
      </p:sp>
      <p:sp>
        <p:nvSpPr>
          <p:cNvPr id="7" name="Date Placeholder 6"/>
          <p:cNvSpPr>
            <a:spLocks noGrp="1"/>
          </p:cNvSpPr>
          <p:nvPr>
            <p:ph type="dt" sz="half" idx="10"/>
          </p:nvPr>
        </p:nvSpPr>
        <p:spPr/>
        <p:txBody>
          <a:bodyPr/>
          <a:lstStyle/>
          <a:p>
            <a:r>
              <a:rPr lang="en-US" dirty="0" smtClean="0"/>
              <a:t>10.2012</a:t>
            </a:r>
            <a:endParaRPr lang="en-US" dirty="0"/>
          </a:p>
        </p:txBody>
      </p:sp>
      <p:sp>
        <p:nvSpPr>
          <p:cNvPr id="11" name="TextBox 10"/>
          <p:cNvSpPr txBox="1"/>
          <p:nvPr/>
        </p:nvSpPr>
        <p:spPr>
          <a:xfrm>
            <a:off x="457200" y="1905000"/>
            <a:ext cx="1676400" cy="4031873"/>
          </a:xfrm>
          <a:prstGeom prst="rect">
            <a:avLst/>
          </a:prstGeom>
          <a:noFill/>
        </p:spPr>
        <p:txBody>
          <a:bodyPr wrap="square" rtlCol="0">
            <a:spAutoFit/>
          </a:bodyPr>
          <a:lstStyle/>
          <a:p>
            <a:r>
              <a:rPr lang="en-US" sz="1600" b="1" dirty="0" smtClean="0">
                <a:latin typeface="Arial" pitchFamily="34" charset="0"/>
                <a:cs typeface="Arial" pitchFamily="34" charset="0"/>
              </a:rPr>
              <a:t>Note:</a:t>
            </a:r>
            <a:r>
              <a:rPr lang="en-US" sz="1600" dirty="0" smtClean="0">
                <a:latin typeface="Arial" pitchFamily="34" charset="0"/>
                <a:cs typeface="Arial" pitchFamily="34" charset="0"/>
              </a:rPr>
              <a:t>  This algorithm is primarily intended to apply to risk exposures reported after a delay and associated with deployments to countries with Intermediate or High Rabies Risk as assessed by NCMI.</a:t>
            </a:r>
            <a:endParaRPr lang="en-US" sz="1600" dirty="0">
              <a:latin typeface="Arial" pitchFamily="34" charset="0"/>
              <a:cs typeface="Arial" pitchFamily="34" charset="0"/>
            </a:endParaRPr>
          </a:p>
        </p:txBody>
      </p:sp>
      <p:pic>
        <p:nvPicPr>
          <p:cNvPr id="37" name="Picture 36"/>
          <p:cNvPicPr/>
          <p:nvPr/>
        </p:nvPicPr>
        <p:blipFill>
          <a:blip r:embed="rId3" cstate="print"/>
          <a:srcRect l="-6410" t="7928"/>
          <a:stretch>
            <a:fillRect/>
          </a:stretch>
        </p:blipFill>
        <p:spPr bwMode="auto">
          <a:xfrm>
            <a:off x="2332972" y="1186495"/>
            <a:ext cx="4572000" cy="5709083"/>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Resources</a:t>
            </a:r>
            <a:endParaRPr lang="en-US" sz="4000" b="1" dirty="0"/>
          </a:p>
        </p:txBody>
      </p:sp>
      <p:sp>
        <p:nvSpPr>
          <p:cNvPr id="3" name="Content Placeholder 2"/>
          <p:cNvSpPr>
            <a:spLocks noGrp="1"/>
          </p:cNvSpPr>
          <p:nvPr>
            <p:ph idx="1"/>
          </p:nvPr>
        </p:nvSpPr>
        <p:spPr>
          <a:xfrm>
            <a:off x="457200" y="1295400"/>
            <a:ext cx="8229600" cy="4876800"/>
          </a:xfrm>
        </p:spPr>
        <p:txBody>
          <a:bodyPr>
            <a:noAutofit/>
          </a:bodyPr>
          <a:lstStyle/>
          <a:p>
            <a:pPr>
              <a:buNone/>
            </a:pPr>
            <a:r>
              <a:rPr lang="en-US" sz="2400" dirty="0" smtClean="0"/>
              <a:t>Local Preventive Medicine/Public Health/Veterinary Officers</a:t>
            </a:r>
          </a:p>
          <a:p>
            <a:r>
              <a:rPr lang="en-US" sz="1800" dirty="0" smtClean="0"/>
              <a:t>Phone: 	</a:t>
            </a:r>
          </a:p>
          <a:p>
            <a:pPr>
              <a:spcBef>
                <a:spcPts val="0"/>
              </a:spcBef>
            </a:pPr>
            <a:r>
              <a:rPr lang="en-US" sz="1800" dirty="0" smtClean="0"/>
              <a:t>Email:</a:t>
            </a:r>
          </a:p>
          <a:p>
            <a:pPr>
              <a:buNone/>
            </a:pPr>
            <a:r>
              <a:rPr lang="en-US" sz="2400" dirty="0" smtClean="0"/>
              <a:t>US Army Public Health Command Rabies Response Team</a:t>
            </a:r>
          </a:p>
          <a:p>
            <a:pPr>
              <a:spcBef>
                <a:spcPts val="0"/>
              </a:spcBef>
            </a:pPr>
            <a:r>
              <a:rPr lang="en-US" sz="1800" dirty="0" smtClean="0"/>
              <a:t>Phone: (800) 984-8523 OR DSN 312-421-3700	</a:t>
            </a:r>
          </a:p>
          <a:p>
            <a:pPr>
              <a:spcBef>
                <a:spcPts val="0"/>
              </a:spcBef>
            </a:pPr>
            <a:r>
              <a:rPr lang="en-US" sz="1800" dirty="0" smtClean="0"/>
              <a:t>Email: </a:t>
            </a:r>
            <a:r>
              <a:rPr lang="en-US" sz="1800" u="sng" dirty="0" smtClean="0">
                <a:hlinkClick r:id="rId3"/>
              </a:rPr>
              <a:t>PHCRabiesInfo@amedd.army.mil</a:t>
            </a:r>
            <a:endParaRPr lang="en-US" sz="1800" dirty="0" smtClean="0"/>
          </a:p>
          <a:p>
            <a:pPr>
              <a:spcBef>
                <a:spcPts val="0"/>
              </a:spcBef>
            </a:pPr>
            <a:r>
              <a:rPr lang="en-US" sz="1800" dirty="0" smtClean="0">
                <a:hlinkClick r:id="rId4"/>
              </a:rPr>
              <a:t>http://phc.amedd.army.mil/topics/discond/aid/Pages/Rabies.aspx</a:t>
            </a:r>
            <a:r>
              <a:rPr lang="en-US" sz="2000" dirty="0" smtClean="0"/>
              <a:t> </a:t>
            </a:r>
          </a:p>
          <a:p>
            <a:pPr>
              <a:buNone/>
            </a:pPr>
            <a:r>
              <a:rPr lang="en-US" sz="2000" dirty="0" smtClean="0"/>
              <a:t> </a:t>
            </a:r>
            <a:r>
              <a:rPr lang="en-US" sz="2400" dirty="0" smtClean="0"/>
              <a:t>References</a:t>
            </a:r>
            <a:endParaRPr lang="en-US" sz="2000" dirty="0" smtClean="0"/>
          </a:p>
          <a:p>
            <a:pPr>
              <a:spcBef>
                <a:spcPts val="0"/>
              </a:spcBef>
            </a:pPr>
            <a:r>
              <a:rPr lang="en-US" sz="1600" dirty="0" smtClean="0"/>
              <a:t>US Centers for Disease Control and Prevention (CDC) Rabies Website </a:t>
            </a:r>
            <a:r>
              <a:rPr lang="en-US" sz="1600" u="sng" dirty="0" smtClean="0">
                <a:hlinkClick r:id="rId5"/>
              </a:rPr>
              <a:t>http://www.cdc.gov/rabies/</a:t>
            </a:r>
            <a:endParaRPr lang="en-US" sz="1600" dirty="0" smtClean="0"/>
          </a:p>
          <a:p>
            <a:pPr>
              <a:spcBef>
                <a:spcPts val="0"/>
              </a:spcBef>
            </a:pPr>
            <a:r>
              <a:rPr lang="en-US" sz="1600" dirty="0" smtClean="0"/>
              <a:t>MMWR: March 19, 2010 / 59(RR02); 1-9: Use of a Reduced (4-Dose) Vaccine Schedule for </a:t>
            </a:r>
            <a:r>
              <a:rPr lang="en-US" sz="1600" dirty="0" err="1" smtClean="0"/>
              <a:t>Postexposure</a:t>
            </a:r>
            <a:r>
              <a:rPr lang="en-US" sz="1600" dirty="0" smtClean="0"/>
              <a:t> Prophylaxis to Prevent Human Rabies </a:t>
            </a:r>
            <a:r>
              <a:rPr lang="en-US" sz="1600" u="sng" dirty="0" smtClean="0">
                <a:hlinkClick r:id="rId6"/>
              </a:rPr>
              <a:t>http://www.cdc.gov/mmwr/preview/mmwrhtml/rr5902a1.htm</a:t>
            </a:r>
            <a:endParaRPr lang="en-US" sz="1600" dirty="0" smtClean="0"/>
          </a:p>
          <a:p>
            <a:pPr>
              <a:spcBef>
                <a:spcPts val="0"/>
              </a:spcBef>
            </a:pPr>
            <a:r>
              <a:rPr lang="en-US" sz="1600" dirty="0" smtClean="0"/>
              <a:t>MMWR: May 23, 2008 / 57(RR03); 1-26,28: Human Rabies Prevention --- United States, 2008 </a:t>
            </a:r>
            <a:r>
              <a:rPr lang="en-US" sz="1600" u="sng" dirty="0" smtClean="0">
                <a:hlinkClick r:id="rId7"/>
              </a:rPr>
              <a:t>http://www.cdc.gov/mmwr/preview/mmwrhtml/rr5703a1.htm</a:t>
            </a:r>
            <a:r>
              <a:rPr lang="en-US" sz="1600" dirty="0" smtClean="0"/>
              <a:t> </a:t>
            </a:r>
          </a:p>
          <a:p>
            <a:pPr>
              <a:spcBef>
                <a:spcPts val="0"/>
              </a:spcBef>
            </a:pPr>
            <a:r>
              <a:rPr lang="en-US" sz="1600" dirty="0" smtClean="0"/>
              <a:t>USAPHC Rabies Fact Sheet available at Rabies Response Team webpage above</a:t>
            </a:r>
            <a:endParaRPr lang="en-US" sz="1800" dirty="0" smtClean="0"/>
          </a:p>
          <a:p>
            <a:pPr>
              <a:spcBef>
                <a:spcPts val="0"/>
              </a:spcBef>
            </a:pPr>
            <a:endParaRPr lang="en-US" sz="1800" dirty="0"/>
          </a:p>
        </p:txBody>
      </p:sp>
      <p:sp>
        <p:nvSpPr>
          <p:cNvPr id="5" name="Footer Placeholder 4"/>
          <p:cNvSpPr>
            <a:spLocks noGrp="1"/>
          </p:cNvSpPr>
          <p:nvPr>
            <p:ph type="ftr" sz="quarter" idx="11"/>
          </p:nvPr>
        </p:nvSpPr>
        <p:spPr/>
        <p:txBody>
          <a:bodyPr/>
          <a:lstStyle/>
          <a:p>
            <a:r>
              <a:rPr lang="en-US" smtClean="0"/>
              <a:t>UNCLASSIFIED//APPROVED FOR PUBLIC RELEASE</a:t>
            </a:r>
            <a:endParaRPr lang="en-US"/>
          </a:p>
        </p:txBody>
      </p:sp>
      <p:sp>
        <p:nvSpPr>
          <p:cNvPr id="6" name="Date Placeholder 5"/>
          <p:cNvSpPr>
            <a:spLocks noGrp="1"/>
          </p:cNvSpPr>
          <p:nvPr>
            <p:ph type="dt" sz="half" idx="10"/>
          </p:nvPr>
        </p:nvSpPr>
        <p:spPr/>
        <p:txBody>
          <a:bodyPr/>
          <a:lstStyle/>
          <a:p>
            <a:r>
              <a:rPr lang="en-US" dirty="0" smtClean="0"/>
              <a:t>10.2012</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UNCLASSIFIED//APPROVED FOR PUBLIC RELEASE</a:t>
            </a:r>
            <a:endParaRPr lang="en-US"/>
          </a:p>
        </p:txBody>
      </p:sp>
      <p:pic>
        <p:nvPicPr>
          <p:cNvPr id="8" name="Picture 7" descr="RABIES POSTER CP-101-0911.jpg"/>
          <p:cNvPicPr>
            <a:picLocks noChangeAspect="1"/>
          </p:cNvPicPr>
          <p:nvPr/>
        </p:nvPicPr>
        <p:blipFill>
          <a:blip r:embed="rId3" cstate="print"/>
          <a:stretch>
            <a:fillRect/>
          </a:stretch>
        </p:blipFill>
        <p:spPr>
          <a:xfrm>
            <a:off x="4629150" y="381000"/>
            <a:ext cx="4286250" cy="5715000"/>
          </a:xfrm>
          <a:prstGeom prst="rect">
            <a:avLst/>
          </a:prstGeom>
        </p:spPr>
      </p:pic>
      <p:pic>
        <p:nvPicPr>
          <p:cNvPr id="9" name="Picture 8" descr="RABIES POSTER CP-100-0911.jpg"/>
          <p:cNvPicPr>
            <a:picLocks noChangeAspect="1"/>
          </p:cNvPicPr>
          <p:nvPr/>
        </p:nvPicPr>
        <p:blipFill>
          <a:blip r:embed="rId4" cstate="print"/>
          <a:stretch>
            <a:fillRect/>
          </a:stretch>
        </p:blipFill>
        <p:spPr>
          <a:xfrm>
            <a:off x="190500" y="381000"/>
            <a:ext cx="4286250" cy="5715000"/>
          </a:xfrm>
          <a:prstGeom prst="rect">
            <a:avLst/>
          </a:prstGeom>
        </p:spPr>
      </p:pic>
      <p:sp>
        <p:nvSpPr>
          <p:cNvPr id="5" name="Date Placeholder 4"/>
          <p:cNvSpPr>
            <a:spLocks noGrp="1"/>
          </p:cNvSpPr>
          <p:nvPr>
            <p:ph type="dt" sz="half" idx="10"/>
          </p:nvPr>
        </p:nvSpPr>
        <p:spPr/>
        <p:txBody>
          <a:bodyPr/>
          <a:lstStyle/>
          <a:p>
            <a:r>
              <a:rPr lang="en-US" dirty="0" smtClean="0"/>
              <a:t>10.2012</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Agenda</a:t>
            </a:r>
            <a:endParaRPr lang="en-US" b="1" dirty="0"/>
          </a:p>
        </p:txBody>
      </p:sp>
      <p:sp>
        <p:nvSpPr>
          <p:cNvPr id="3" name="Content Placeholder 2"/>
          <p:cNvSpPr>
            <a:spLocks noGrp="1"/>
          </p:cNvSpPr>
          <p:nvPr>
            <p:ph idx="1"/>
          </p:nvPr>
        </p:nvSpPr>
        <p:spPr/>
        <p:txBody>
          <a:bodyPr/>
          <a:lstStyle/>
          <a:p>
            <a:r>
              <a:rPr lang="en-US" sz="2400" dirty="0" smtClean="0"/>
              <a:t>Review of rabies epidemiology, disease and treatment</a:t>
            </a:r>
          </a:p>
          <a:p>
            <a:r>
              <a:rPr lang="en-US" sz="2400" dirty="0" smtClean="0"/>
              <a:t>Approach to preventive care for risk exposures</a:t>
            </a:r>
          </a:p>
          <a:p>
            <a:pPr lvl="1"/>
            <a:r>
              <a:rPr lang="en-US" sz="2400" dirty="0" smtClean="0"/>
              <a:t>Acute presentations</a:t>
            </a:r>
          </a:p>
          <a:p>
            <a:pPr lvl="1"/>
            <a:r>
              <a:rPr lang="en-US" sz="2400" dirty="0" smtClean="0"/>
              <a:t>Delayed presentations</a:t>
            </a:r>
          </a:p>
          <a:p>
            <a:r>
              <a:rPr lang="en-US" sz="2400" dirty="0" smtClean="0"/>
              <a:t>Resources</a:t>
            </a:r>
          </a:p>
          <a:p>
            <a:pPr>
              <a:buNone/>
            </a:pPr>
            <a:endParaRPr lang="en-US" dirty="0"/>
          </a:p>
        </p:txBody>
      </p:sp>
      <p:sp>
        <p:nvSpPr>
          <p:cNvPr id="4" name="Footer Placeholder 3"/>
          <p:cNvSpPr>
            <a:spLocks noGrp="1"/>
          </p:cNvSpPr>
          <p:nvPr>
            <p:ph type="ftr" sz="quarter" idx="11"/>
          </p:nvPr>
        </p:nvSpPr>
        <p:spPr/>
        <p:txBody>
          <a:bodyPr/>
          <a:lstStyle/>
          <a:p>
            <a:r>
              <a:rPr lang="en-US" smtClean="0"/>
              <a:t>UNCLASSIFIED//APPROVED FOR PUBLIC RELEASE</a:t>
            </a:r>
            <a:endParaRPr lang="en-US"/>
          </a:p>
        </p:txBody>
      </p:sp>
      <p:sp>
        <p:nvSpPr>
          <p:cNvPr id="5" name="Date Placeholder 4"/>
          <p:cNvSpPr>
            <a:spLocks noGrp="1"/>
          </p:cNvSpPr>
          <p:nvPr>
            <p:ph type="dt" sz="half" idx="10"/>
          </p:nvPr>
        </p:nvSpPr>
        <p:spPr/>
        <p:txBody>
          <a:bodyPr/>
          <a:lstStyle/>
          <a:p>
            <a:r>
              <a:rPr lang="en-US" dirty="0" smtClean="0"/>
              <a:t>10.2012</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Human Rabies </a:t>
            </a:r>
            <a:r>
              <a:rPr lang="en-US" sz="4000" b="1" dirty="0"/>
              <a:t>Update</a:t>
            </a:r>
            <a:endParaRPr lang="en-US" sz="4000" dirty="0"/>
          </a:p>
        </p:txBody>
      </p:sp>
      <p:sp>
        <p:nvSpPr>
          <p:cNvPr id="3" name="Content Placeholder 2"/>
          <p:cNvSpPr>
            <a:spLocks noGrp="1"/>
          </p:cNvSpPr>
          <p:nvPr>
            <p:ph idx="1"/>
          </p:nvPr>
        </p:nvSpPr>
        <p:spPr>
          <a:xfrm>
            <a:off x="457200" y="1371600"/>
            <a:ext cx="8229600" cy="4800600"/>
          </a:xfrm>
        </p:spPr>
        <p:txBody>
          <a:bodyPr>
            <a:normAutofit fontScale="85000" lnSpcReduction="20000"/>
          </a:bodyPr>
          <a:lstStyle/>
          <a:p>
            <a:r>
              <a:rPr lang="en-US" sz="2800" dirty="0" smtClean="0"/>
              <a:t>A US Soldier died from rabies in AUG 2011</a:t>
            </a:r>
          </a:p>
          <a:p>
            <a:pPr lvl="1"/>
            <a:r>
              <a:rPr lang="en-US" dirty="0" smtClean="0"/>
              <a:t>Acquired from a dog bite while deployed in Afghanistan</a:t>
            </a:r>
          </a:p>
          <a:p>
            <a:pPr lvl="1"/>
            <a:r>
              <a:rPr lang="en-US" dirty="0" smtClean="0"/>
              <a:t>First case in </a:t>
            </a:r>
            <a:r>
              <a:rPr lang="en-US" dirty="0" err="1" smtClean="0"/>
              <a:t>DoD</a:t>
            </a:r>
            <a:r>
              <a:rPr lang="en-US" dirty="0" smtClean="0"/>
              <a:t> in over 30 years</a:t>
            </a:r>
          </a:p>
          <a:p>
            <a:pPr lvl="1"/>
            <a:r>
              <a:rPr lang="en-US" dirty="0" smtClean="0"/>
              <a:t>Symptoms </a:t>
            </a:r>
            <a:r>
              <a:rPr lang="en-US" dirty="0"/>
              <a:t>began 3 months after redeployment</a:t>
            </a:r>
          </a:p>
          <a:p>
            <a:pPr lvl="1"/>
            <a:r>
              <a:rPr lang="en-US" dirty="0" smtClean="0"/>
              <a:t>AR </a:t>
            </a:r>
            <a:r>
              <a:rPr lang="en-US" dirty="0"/>
              <a:t>15-6 </a:t>
            </a:r>
            <a:r>
              <a:rPr lang="en-US" dirty="0" smtClean="0"/>
              <a:t>investigation currently ongoing</a:t>
            </a:r>
          </a:p>
          <a:p>
            <a:pPr lvl="1"/>
            <a:endParaRPr lang="en-US" dirty="0" smtClean="0"/>
          </a:p>
          <a:p>
            <a:r>
              <a:rPr lang="en-US" sz="2800" dirty="0" smtClean="0"/>
              <a:t>Public health investigation into case revealed 11 other Soldiers in unit had sustained </a:t>
            </a:r>
            <a:r>
              <a:rPr lang="en-US" sz="2800" u="sng" dirty="0" smtClean="0"/>
              <a:t>unreported</a:t>
            </a:r>
            <a:r>
              <a:rPr lang="en-US" sz="2800" dirty="0" smtClean="0"/>
              <a:t> and </a:t>
            </a:r>
            <a:r>
              <a:rPr lang="en-US" sz="2800" u="sng" dirty="0" smtClean="0"/>
              <a:t>untreated</a:t>
            </a:r>
            <a:r>
              <a:rPr lang="en-US" sz="2800" dirty="0" smtClean="0"/>
              <a:t> rabies risk exposures</a:t>
            </a:r>
          </a:p>
          <a:p>
            <a:pPr lvl="1"/>
            <a:r>
              <a:rPr lang="en-US" dirty="0" smtClean="0"/>
              <a:t>Mostly dog bites</a:t>
            </a:r>
          </a:p>
          <a:p>
            <a:pPr lvl="1"/>
            <a:r>
              <a:rPr lang="en-US" dirty="0" smtClean="0"/>
              <a:t>Several persons had more than one exposure</a:t>
            </a:r>
          </a:p>
          <a:p>
            <a:pPr lvl="1"/>
            <a:r>
              <a:rPr lang="en-US" dirty="0" smtClean="0"/>
              <a:t>10 required post-exposure prophylaxis</a:t>
            </a:r>
          </a:p>
          <a:p>
            <a:pPr lvl="1"/>
            <a:endParaRPr lang="en-US" sz="2400" dirty="0" smtClean="0"/>
          </a:p>
        </p:txBody>
      </p:sp>
      <p:sp>
        <p:nvSpPr>
          <p:cNvPr id="4" name="Footer Placeholder 3"/>
          <p:cNvSpPr>
            <a:spLocks noGrp="1"/>
          </p:cNvSpPr>
          <p:nvPr>
            <p:ph type="ftr" sz="quarter" idx="11"/>
          </p:nvPr>
        </p:nvSpPr>
        <p:spPr/>
        <p:txBody>
          <a:bodyPr/>
          <a:lstStyle/>
          <a:p>
            <a:r>
              <a:rPr lang="en-US" smtClean="0"/>
              <a:t>UNCLASSIFIED//APPROVED FOR PUBLIC RELEASE</a:t>
            </a:r>
            <a:endParaRPr lang="en-US"/>
          </a:p>
        </p:txBody>
      </p:sp>
      <p:sp>
        <p:nvSpPr>
          <p:cNvPr id="5" name="Date Placeholder 4"/>
          <p:cNvSpPr>
            <a:spLocks noGrp="1"/>
          </p:cNvSpPr>
          <p:nvPr>
            <p:ph type="dt" sz="half" idx="10"/>
          </p:nvPr>
        </p:nvSpPr>
        <p:spPr/>
        <p:txBody>
          <a:bodyPr/>
          <a:lstStyle/>
          <a:p>
            <a:r>
              <a:rPr lang="en-US" dirty="0" smtClean="0"/>
              <a:t>10.2012</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Rabies Outside United States</a:t>
            </a:r>
            <a:endParaRPr lang="en-US" sz="4000" dirty="0"/>
          </a:p>
        </p:txBody>
      </p:sp>
      <p:sp>
        <p:nvSpPr>
          <p:cNvPr id="3" name="Content Placeholder 2"/>
          <p:cNvSpPr>
            <a:spLocks noGrp="1"/>
          </p:cNvSpPr>
          <p:nvPr>
            <p:ph idx="1"/>
          </p:nvPr>
        </p:nvSpPr>
        <p:spPr>
          <a:xfrm>
            <a:off x="457200" y="1524000"/>
            <a:ext cx="8305800" cy="4678363"/>
          </a:xfrm>
        </p:spPr>
        <p:txBody>
          <a:bodyPr>
            <a:normAutofit fontScale="77500" lnSpcReduction="20000"/>
          </a:bodyPr>
          <a:lstStyle/>
          <a:p>
            <a:r>
              <a:rPr lang="en-US" sz="3100" dirty="0" smtClean="0"/>
              <a:t>55,000 people die of rabies world-wide every year </a:t>
            </a:r>
          </a:p>
          <a:p>
            <a:pPr lvl="1"/>
            <a:r>
              <a:rPr lang="en-US" dirty="0" smtClean="0"/>
              <a:t>US typically reports only 1-2 human cases per year</a:t>
            </a:r>
          </a:p>
          <a:p>
            <a:pPr lvl="1"/>
            <a:r>
              <a:rPr lang="en-US" dirty="0" smtClean="0"/>
              <a:t>Dogs are the most common vector in developing countries</a:t>
            </a:r>
          </a:p>
          <a:p>
            <a:pPr lvl="2"/>
            <a:r>
              <a:rPr lang="en-US" sz="2300" dirty="0" smtClean="0"/>
              <a:t>Lack of vaccination programs</a:t>
            </a:r>
          </a:p>
          <a:p>
            <a:pPr lvl="2"/>
            <a:r>
              <a:rPr lang="en-US" sz="2300" dirty="0" smtClean="0"/>
              <a:t>US travelers may not realize risk</a:t>
            </a:r>
          </a:p>
          <a:p>
            <a:pPr lvl="1"/>
            <a:r>
              <a:rPr lang="en-US" dirty="0" smtClean="0"/>
              <a:t>Fewer than 10 survivors known</a:t>
            </a:r>
          </a:p>
          <a:p>
            <a:r>
              <a:rPr lang="en-US" sz="3100" dirty="0" smtClean="0"/>
              <a:t>Once symptoms develop, almost uniformly fatal </a:t>
            </a:r>
          </a:p>
          <a:p>
            <a:pPr lvl="1"/>
            <a:r>
              <a:rPr lang="en-US" dirty="0" smtClean="0"/>
              <a:t>Early treatment prevents nearly 100% disease</a:t>
            </a:r>
          </a:p>
          <a:p>
            <a:pPr lvl="1"/>
            <a:r>
              <a:rPr lang="en-US" dirty="0" smtClean="0"/>
              <a:t>Treatment before symptoms begin can still be effective</a:t>
            </a:r>
          </a:p>
          <a:p>
            <a:pPr lvl="2"/>
            <a:r>
              <a:rPr lang="en-US" sz="2300" dirty="0" smtClean="0"/>
              <a:t>Most survivors had some history of vaccination</a:t>
            </a:r>
          </a:p>
          <a:p>
            <a:pPr lvl="2"/>
            <a:r>
              <a:rPr lang="en-US" sz="2300" dirty="0" smtClean="0"/>
              <a:t>Only three survivors with no prior history of preventive care</a:t>
            </a:r>
          </a:p>
          <a:p>
            <a:r>
              <a:rPr lang="en-US" sz="3100" u="sng" dirty="0" smtClean="0"/>
              <a:t>CDC guidance is written primarily for risk in US, not other countries and not for military deployments!</a:t>
            </a:r>
          </a:p>
          <a:p>
            <a:pPr lvl="1"/>
            <a:endParaRPr lang="en-US" sz="2400" dirty="0"/>
          </a:p>
        </p:txBody>
      </p:sp>
      <p:sp>
        <p:nvSpPr>
          <p:cNvPr id="4" name="Footer Placeholder 3"/>
          <p:cNvSpPr>
            <a:spLocks noGrp="1"/>
          </p:cNvSpPr>
          <p:nvPr>
            <p:ph type="ftr" sz="quarter" idx="11"/>
          </p:nvPr>
        </p:nvSpPr>
        <p:spPr/>
        <p:txBody>
          <a:bodyPr/>
          <a:lstStyle/>
          <a:p>
            <a:r>
              <a:rPr lang="en-US" smtClean="0"/>
              <a:t>UNCLASSIFIED//APPROVED FOR PUBLIC RELEASE</a:t>
            </a:r>
            <a:endParaRPr lang="en-US"/>
          </a:p>
        </p:txBody>
      </p:sp>
      <p:sp>
        <p:nvSpPr>
          <p:cNvPr id="5" name="Date Placeholder 4"/>
          <p:cNvSpPr>
            <a:spLocks noGrp="1"/>
          </p:cNvSpPr>
          <p:nvPr>
            <p:ph type="dt" sz="half" idx="10"/>
          </p:nvPr>
        </p:nvSpPr>
        <p:spPr/>
        <p:txBody>
          <a:bodyPr/>
          <a:lstStyle/>
          <a:p>
            <a:r>
              <a:rPr lang="en-US" dirty="0" smtClean="0"/>
              <a:t>10.2012</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Rabid Animals</a:t>
            </a:r>
            <a:endParaRPr lang="en-US" sz="4000" b="1" dirty="0"/>
          </a:p>
        </p:txBody>
      </p:sp>
      <p:sp>
        <p:nvSpPr>
          <p:cNvPr id="4" name="Content Placeholder 3"/>
          <p:cNvSpPr>
            <a:spLocks noGrp="1"/>
          </p:cNvSpPr>
          <p:nvPr>
            <p:ph sz="half" idx="2"/>
          </p:nvPr>
        </p:nvSpPr>
        <p:spPr>
          <a:xfrm>
            <a:off x="457200" y="4237037"/>
            <a:ext cx="8534400" cy="1554163"/>
          </a:xfrm>
        </p:spPr>
        <p:txBody>
          <a:bodyPr/>
          <a:lstStyle/>
          <a:p>
            <a:pPr algn="ctr">
              <a:buNone/>
            </a:pPr>
            <a:r>
              <a:rPr lang="en-US" dirty="0"/>
              <a:t>You cannot tell </a:t>
            </a:r>
            <a:r>
              <a:rPr lang="en-US" dirty="0" smtClean="0"/>
              <a:t>whether an animal has </a:t>
            </a:r>
            <a:r>
              <a:rPr lang="en-US" dirty="0"/>
              <a:t>rabies </a:t>
            </a:r>
            <a:r>
              <a:rPr lang="en-US" dirty="0" smtClean="0"/>
              <a:t/>
            </a:r>
            <a:br>
              <a:rPr lang="en-US" dirty="0" smtClean="0"/>
            </a:br>
            <a:r>
              <a:rPr lang="en-US" dirty="0" smtClean="0"/>
              <a:t>by </a:t>
            </a:r>
            <a:r>
              <a:rPr lang="en-US" dirty="0"/>
              <a:t>observing its actions</a:t>
            </a:r>
            <a:r>
              <a:rPr lang="en-US" dirty="0" smtClean="0"/>
              <a:t>.  </a:t>
            </a:r>
          </a:p>
          <a:p>
            <a:pPr algn="ctr">
              <a:buNone/>
            </a:pPr>
            <a:r>
              <a:rPr lang="en-US" i="1" u="sng" dirty="0" smtClean="0"/>
              <a:t>Both of these </a:t>
            </a:r>
            <a:r>
              <a:rPr lang="en-US" i="1" u="sng" dirty="0"/>
              <a:t>dogs have rabies</a:t>
            </a:r>
            <a:r>
              <a:rPr lang="en-US" i="1" dirty="0"/>
              <a:t>. </a:t>
            </a:r>
            <a:endParaRPr lang="en-US" dirty="0"/>
          </a:p>
        </p:txBody>
      </p:sp>
      <p:sp>
        <p:nvSpPr>
          <p:cNvPr id="6" name="Footer Placeholder 5"/>
          <p:cNvSpPr>
            <a:spLocks noGrp="1"/>
          </p:cNvSpPr>
          <p:nvPr>
            <p:ph type="ftr" sz="quarter" idx="11"/>
          </p:nvPr>
        </p:nvSpPr>
        <p:spPr/>
        <p:txBody>
          <a:bodyPr/>
          <a:lstStyle/>
          <a:p>
            <a:r>
              <a:rPr lang="en-US" smtClean="0"/>
              <a:t>UNCLASSIFIED//APPROVED FOR PUBLIC RELEASE</a:t>
            </a:r>
            <a:endParaRPr lang="en-US"/>
          </a:p>
        </p:txBody>
      </p:sp>
      <p:pic>
        <p:nvPicPr>
          <p:cNvPr id="9" name="Content Placeholder 8" descr="bw rabid dog phil.jpg"/>
          <p:cNvPicPr>
            <a:picLocks noGrp="1" noChangeAspect="1"/>
          </p:cNvPicPr>
          <p:nvPr>
            <p:ph sz="half" idx="1"/>
          </p:nvPr>
        </p:nvPicPr>
        <p:blipFill>
          <a:blip r:embed="rId3" cstate="print"/>
          <a:stretch>
            <a:fillRect/>
          </a:stretch>
        </p:blipFill>
        <p:spPr>
          <a:xfrm>
            <a:off x="1600200" y="1524000"/>
            <a:ext cx="3200400" cy="2574036"/>
          </a:xfrm>
        </p:spPr>
      </p:pic>
      <p:sp>
        <p:nvSpPr>
          <p:cNvPr id="11" name="TextBox 10"/>
          <p:cNvSpPr txBox="1"/>
          <p:nvPr/>
        </p:nvSpPr>
        <p:spPr>
          <a:xfrm>
            <a:off x="1676400" y="4038600"/>
            <a:ext cx="3124200" cy="246221"/>
          </a:xfrm>
          <a:prstGeom prst="rect">
            <a:avLst/>
          </a:prstGeom>
          <a:noFill/>
        </p:spPr>
        <p:txBody>
          <a:bodyPr wrap="square" rtlCol="0">
            <a:spAutoFit/>
          </a:bodyPr>
          <a:lstStyle/>
          <a:p>
            <a:pPr algn="r"/>
            <a:r>
              <a:rPr lang="en-US" sz="1000" dirty="0" smtClean="0"/>
              <a:t>PHOTO: CDC PHIL</a:t>
            </a:r>
            <a:endParaRPr lang="en-US" sz="1000" dirty="0"/>
          </a:p>
        </p:txBody>
      </p:sp>
      <p:pic>
        <p:nvPicPr>
          <p:cNvPr id="12" name="Picture 4"/>
          <p:cNvPicPr>
            <a:picLocks noChangeAspect="1" noChangeArrowheads="1"/>
          </p:cNvPicPr>
          <p:nvPr/>
        </p:nvPicPr>
        <p:blipFill>
          <a:blip r:embed="rId4" cstate="print"/>
          <a:srcRect l="6250" t="3016" r="6250" b="3497"/>
          <a:stretch>
            <a:fillRect/>
          </a:stretch>
        </p:blipFill>
        <p:spPr bwMode="auto">
          <a:xfrm>
            <a:off x="5105400" y="1524000"/>
            <a:ext cx="1905000" cy="2530929"/>
          </a:xfrm>
          <a:prstGeom prst="rect">
            <a:avLst/>
          </a:prstGeom>
          <a:noFill/>
          <a:ln w="9525">
            <a:noFill/>
            <a:miter lim="800000"/>
            <a:headEnd/>
            <a:tailEnd/>
          </a:ln>
        </p:spPr>
      </p:pic>
      <p:sp>
        <p:nvSpPr>
          <p:cNvPr id="8" name="TextBox 7"/>
          <p:cNvSpPr txBox="1"/>
          <p:nvPr/>
        </p:nvSpPr>
        <p:spPr>
          <a:xfrm>
            <a:off x="5257800" y="4038600"/>
            <a:ext cx="1752600" cy="246221"/>
          </a:xfrm>
          <a:prstGeom prst="rect">
            <a:avLst/>
          </a:prstGeom>
          <a:noFill/>
        </p:spPr>
        <p:txBody>
          <a:bodyPr wrap="square" rtlCol="0">
            <a:spAutoFit/>
          </a:bodyPr>
          <a:lstStyle/>
          <a:p>
            <a:pPr algn="r"/>
            <a:r>
              <a:rPr lang="en-US" sz="1000" dirty="0" smtClean="0"/>
              <a:t>PHOTO: U.S. ARMY</a:t>
            </a:r>
            <a:endParaRPr lang="en-US" sz="1000" dirty="0"/>
          </a:p>
        </p:txBody>
      </p:sp>
      <p:sp>
        <p:nvSpPr>
          <p:cNvPr id="10" name="Date Placeholder 9"/>
          <p:cNvSpPr>
            <a:spLocks noGrp="1"/>
          </p:cNvSpPr>
          <p:nvPr>
            <p:ph type="dt" sz="half" idx="10"/>
          </p:nvPr>
        </p:nvSpPr>
        <p:spPr/>
        <p:txBody>
          <a:bodyPr/>
          <a:lstStyle/>
          <a:p>
            <a:r>
              <a:rPr lang="en-US" dirty="0" smtClean="0"/>
              <a:t>10.2012</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Rabies Disease</a:t>
            </a:r>
            <a:endParaRPr lang="en-US" sz="4000" b="1" dirty="0"/>
          </a:p>
        </p:txBody>
      </p:sp>
      <p:sp>
        <p:nvSpPr>
          <p:cNvPr id="3" name="Content Placeholder 2"/>
          <p:cNvSpPr>
            <a:spLocks noGrp="1"/>
          </p:cNvSpPr>
          <p:nvPr>
            <p:ph idx="1"/>
          </p:nvPr>
        </p:nvSpPr>
        <p:spPr>
          <a:xfrm>
            <a:off x="304800" y="1295400"/>
            <a:ext cx="8610600" cy="5029200"/>
          </a:xfrm>
        </p:spPr>
        <p:txBody>
          <a:bodyPr>
            <a:normAutofit fontScale="92500" lnSpcReduction="10000"/>
          </a:bodyPr>
          <a:lstStyle/>
          <a:p>
            <a:pPr>
              <a:spcBef>
                <a:spcPts val="0"/>
              </a:spcBef>
            </a:pPr>
            <a:r>
              <a:rPr lang="en-US" sz="2600" dirty="0" smtClean="0"/>
              <a:t>Caused by RNA viruses in the family </a:t>
            </a:r>
            <a:r>
              <a:rPr lang="en-US" sz="2600" dirty="0" err="1" smtClean="0"/>
              <a:t>Rhabdoviridae</a:t>
            </a:r>
            <a:r>
              <a:rPr lang="en-US" sz="2600" dirty="0" smtClean="0"/>
              <a:t>, genus </a:t>
            </a:r>
            <a:r>
              <a:rPr lang="en-US" sz="2600" dirty="0" err="1" smtClean="0"/>
              <a:t>Lyssavirus</a:t>
            </a:r>
            <a:endParaRPr lang="en-US" sz="2600" dirty="0" smtClean="0"/>
          </a:p>
          <a:p>
            <a:pPr>
              <a:spcBef>
                <a:spcPts val="0"/>
              </a:spcBef>
            </a:pPr>
            <a:r>
              <a:rPr lang="en-US" sz="2600" dirty="0" smtClean="0"/>
              <a:t>Virus is transmitted through contact with the saliva of infected, or rabid mammals, such as dogs, cats, bats, skunks, raccoons, foxes, mongooses and jackals</a:t>
            </a:r>
          </a:p>
          <a:p>
            <a:pPr lvl="1">
              <a:spcBef>
                <a:spcPts val="0"/>
              </a:spcBef>
            </a:pPr>
            <a:r>
              <a:rPr lang="en-US" sz="1900" dirty="0" smtClean="0"/>
              <a:t>Mice, rats and other small rodents are almost never found to be infected with rabies.</a:t>
            </a:r>
          </a:p>
          <a:p>
            <a:pPr lvl="1">
              <a:spcBef>
                <a:spcPts val="0"/>
              </a:spcBef>
            </a:pPr>
            <a:r>
              <a:rPr lang="en-US" sz="1900" dirty="0" smtClean="0"/>
              <a:t>Larger rodents, such as groundhogs or beavers, can be infected</a:t>
            </a:r>
          </a:p>
          <a:p>
            <a:pPr lvl="1">
              <a:spcBef>
                <a:spcPts val="0"/>
              </a:spcBef>
            </a:pPr>
            <a:r>
              <a:rPr lang="en-US" sz="1900" dirty="0" smtClean="0"/>
              <a:t>Herd animals, such as horses, cows, etc., can be infected </a:t>
            </a:r>
          </a:p>
          <a:p>
            <a:pPr>
              <a:spcBef>
                <a:spcPts val="0"/>
              </a:spcBef>
            </a:pPr>
            <a:r>
              <a:rPr lang="en-US" sz="2600" dirty="0" smtClean="0"/>
              <a:t>In CNS, virus causes acute, progressive encephalomyelitis</a:t>
            </a:r>
          </a:p>
          <a:p>
            <a:pPr>
              <a:spcBef>
                <a:spcPts val="0"/>
              </a:spcBef>
            </a:pPr>
            <a:r>
              <a:rPr lang="en-US" sz="2600" dirty="0" smtClean="0"/>
              <a:t>Incubation period:  Average 1 to 3 months after untreated exposure</a:t>
            </a:r>
          </a:p>
          <a:p>
            <a:pPr lvl="1">
              <a:spcBef>
                <a:spcPts val="0"/>
              </a:spcBef>
            </a:pPr>
            <a:r>
              <a:rPr lang="en-US" sz="1900" dirty="0" smtClean="0"/>
              <a:t>Most people who develop rabies do so in 12 months </a:t>
            </a:r>
          </a:p>
          <a:p>
            <a:pPr lvl="1">
              <a:spcBef>
                <a:spcPts val="0"/>
              </a:spcBef>
            </a:pPr>
            <a:r>
              <a:rPr lang="en-US" sz="1900" dirty="0" smtClean="0"/>
              <a:t>Can be only days; rarely longer than one year after exposure </a:t>
            </a:r>
          </a:p>
          <a:p>
            <a:pPr lvl="1">
              <a:spcBef>
                <a:spcPts val="0"/>
              </a:spcBef>
            </a:pPr>
            <a:r>
              <a:rPr lang="en-US" sz="1900" dirty="0" smtClean="0"/>
              <a:t>Depends on virus </a:t>
            </a:r>
            <a:r>
              <a:rPr lang="en-US" sz="1900" dirty="0" err="1" smtClean="0"/>
              <a:t>inoculum</a:t>
            </a:r>
            <a:r>
              <a:rPr lang="en-US" sz="1900" dirty="0" smtClean="0"/>
              <a:t>, distance from CNS and other factors</a:t>
            </a:r>
          </a:p>
          <a:p>
            <a:pPr lvl="1">
              <a:spcBef>
                <a:spcPts val="0"/>
              </a:spcBef>
            </a:pPr>
            <a:r>
              <a:rPr lang="en-US" sz="1900" dirty="0" smtClean="0"/>
              <a:t>Bites to the head or neck usually have the shortest incubation periods</a:t>
            </a:r>
          </a:p>
        </p:txBody>
      </p:sp>
      <p:sp>
        <p:nvSpPr>
          <p:cNvPr id="4" name="Footer Placeholder 3"/>
          <p:cNvSpPr>
            <a:spLocks noGrp="1"/>
          </p:cNvSpPr>
          <p:nvPr>
            <p:ph type="ftr" sz="quarter" idx="11"/>
          </p:nvPr>
        </p:nvSpPr>
        <p:spPr/>
        <p:txBody>
          <a:bodyPr/>
          <a:lstStyle/>
          <a:p>
            <a:r>
              <a:rPr lang="en-US" smtClean="0"/>
              <a:t>UNCLASSIFIED//APPROVED FOR PUBLIC RELEASE</a:t>
            </a:r>
            <a:endParaRPr lang="en-US" dirty="0"/>
          </a:p>
        </p:txBody>
      </p:sp>
      <p:sp>
        <p:nvSpPr>
          <p:cNvPr id="5" name="Date Placeholder 4"/>
          <p:cNvSpPr>
            <a:spLocks noGrp="1"/>
          </p:cNvSpPr>
          <p:nvPr>
            <p:ph type="dt" sz="half" idx="10"/>
          </p:nvPr>
        </p:nvSpPr>
        <p:spPr/>
        <p:txBody>
          <a:bodyPr/>
          <a:lstStyle/>
          <a:p>
            <a:r>
              <a:rPr lang="en-US" dirty="0" smtClean="0"/>
              <a:t>10.2012</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ABIES EFFECT ON BODY PPT SLIDE 444.jpg"/>
          <p:cNvPicPr>
            <a:picLocks noChangeAspect="1"/>
          </p:cNvPicPr>
          <p:nvPr/>
        </p:nvPicPr>
        <p:blipFill>
          <a:blip r:embed="rId3" cstate="print"/>
          <a:stretch>
            <a:fillRect/>
          </a:stretch>
        </p:blipFill>
        <p:spPr>
          <a:xfrm>
            <a:off x="101158" y="0"/>
            <a:ext cx="8941683" cy="6858000"/>
          </a:xfrm>
          <a:prstGeom prst="rect">
            <a:avLst/>
          </a:prstGeom>
        </p:spPr>
      </p:pic>
      <p:sp>
        <p:nvSpPr>
          <p:cNvPr id="3" name="TextBox 2"/>
          <p:cNvSpPr txBox="1"/>
          <p:nvPr/>
        </p:nvSpPr>
        <p:spPr>
          <a:xfrm>
            <a:off x="2057400" y="6324600"/>
            <a:ext cx="2971800" cy="369332"/>
          </a:xfrm>
          <a:prstGeom prst="rect">
            <a:avLst/>
          </a:prstGeom>
          <a:noFill/>
        </p:spPr>
        <p:txBody>
          <a:bodyPr wrap="square" rtlCol="0">
            <a:spAutoFit/>
          </a:bodyPr>
          <a:lstStyle/>
          <a:p>
            <a:endParaRPr lang="en-US" dirty="0"/>
          </a:p>
        </p:txBody>
      </p:sp>
      <p:sp>
        <p:nvSpPr>
          <p:cNvPr id="5" name="Footer Placeholder 3"/>
          <p:cNvSpPr>
            <a:spLocks noGrp="1"/>
          </p:cNvSpPr>
          <p:nvPr>
            <p:ph type="ftr" sz="quarter" idx="11"/>
          </p:nvPr>
        </p:nvSpPr>
        <p:spPr>
          <a:xfrm>
            <a:off x="1447800" y="6477000"/>
            <a:ext cx="3962400" cy="212725"/>
          </a:xfrm>
        </p:spPr>
        <p:txBody>
          <a:bodyPr/>
          <a:lstStyle/>
          <a:p>
            <a:r>
              <a:rPr lang="en-US" dirty="0" smtClean="0">
                <a:latin typeface="Arial" pitchFamily="34" charset="0"/>
                <a:cs typeface="Arial" pitchFamily="34" charset="0"/>
              </a:rPr>
              <a:t>UNCLASSIFIED//APPROVED FOR PUBLIC RELEASE</a:t>
            </a:r>
            <a:endParaRPr lang="en-US" dirty="0">
              <a:latin typeface="Arial" pitchFamily="34" charset="0"/>
              <a:cs typeface="Arial" pitchFamily="34" charset="0"/>
            </a:endParaRPr>
          </a:p>
        </p:txBody>
      </p:sp>
      <p:sp>
        <p:nvSpPr>
          <p:cNvPr id="6" name="TextBox 5"/>
          <p:cNvSpPr txBox="1"/>
          <p:nvPr/>
        </p:nvSpPr>
        <p:spPr>
          <a:xfrm>
            <a:off x="152400" y="6477000"/>
            <a:ext cx="914400" cy="276999"/>
          </a:xfrm>
          <a:prstGeom prst="rect">
            <a:avLst/>
          </a:prstGeom>
          <a:noFill/>
        </p:spPr>
        <p:txBody>
          <a:bodyPr wrap="square" rtlCol="0">
            <a:spAutoFit/>
          </a:bodyPr>
          <a:lstStyle/>
          <a:p>
            <a:r>
              <a:rPr lang="en-US" sz="1200" dirty="0" smtClean="0">
                <a:solidFill>
                  <a:schemeClr val="bg1">
                    <a:lumMod val="50000"/>
                  </a:schemeClr>
                </a:solidFill>
                <a:latin typeface="Arial" pitchFamily="34" charset="0"/>
                <a:cs typeface="Arial" pitchFamily="34" charset="0"/>
              </a:rPr>
              <a:t>10.2012</a:t>
            </a:r>
            <a:endParaRPr lang="en-US" sz="1200" dirty="0">
              <a:solidFill>
                <a:schemeClr val="bg1">
                  <a:lumMod val="50000"/>
                </a:schemeClr>
              </a:solidFill>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Rabies Diagnosis &amp; Treatment</a:t>
            </a:r>
            <a:endParaRPr lang="en-US" b="1" dirty="0"/>
          </a:p>
        </p:txBody>
      </p:sp>
      <p:sp>
        <p:nvSpPr>
          <p:cNvPr id="3" name="Content Placeholder 2"/>
          <p:cNvSpPr>
            <a:spLocks noGrp="1"/>
          </p:cNvSpPr>
          <p:nvPr>
            <p:ph idx="1"/>
          </p:nvPr>
        </p:nvSpPr>
        <p:spPr>
          <a:xfrm>
            <a:off x="457200" y="1295400"/>
            <a:ext cx="8229600" cy="4953000"/>
          </a:xfrm>
        </p:spPr>
        <p:txBody>
          <a:bodyPr>
            <a:normAutofit fontScale="92500" lnSpcReduction="10000"/>
          </a:bodyPr>
          <a:lstStyle/>
          <a:p>
            <a:r>
              <a:rPr lang="en-US" sz="2400" dirty="0" smtClean="0"/>
              <a:t>Combination of tests needed to confirm diagnosis ante-mortem </a:t>
            </a:r>
          </a:p>
          <a:p>
            <a:pPr lvl="1"/>
            <a:r>
              <a:rPr lang="en-US" sz="1800" dirty="0" smtClean="0"/>
              <a:t>No single test is sufficient </a:t>
            </a:r>
          </a:p>
          <a:p>
            <a:pPr lvl="1"/>
            <a:r>
              <a:rPr lang="en-US" sz="1800" dirty="0" smtClean="0"/>
              <a:t>Saliva: Virus isolation or RNA detection with RT-PCR</a:t>
            </a:r>
          </a:p>
          <a:p>
            <a:pPr lvl="1"/>
            <a:r>
              <a:rPr lang="en-US" sz="1800" dirty="0" smtClean="0"/>
              <a:t>Serum &amp; spinal fluid:  Antibodies to rabies virus</a:t>
            </a:r>
          </a:p>
          <a:p>
            <a:pPr lvl="1"/>
            <a:r>
              <a:rPr lang="en-US" sz="1800" dirty="0" smtClean="0"/>
              <a:t>Punch skin biopsy of neck: Detect rabies antigen in </a:t>
            </a:r>
            <a:r>
              <a:rPr lang="en-US" sz="1800" dirty="0" err="1" smtClean="0"/>
              <a:t>cutaneous</a:t>
            </a:r>
            <a:r>
              <a:rPr lang="en-US" sz="1800" dirty="0" smtClean="0"/>
              <a:t> nerves of hair follicles </a:t>
            </a:r>
          </a:p>
          <a:p>
            <a:r>
              <a:rPr lang="en-US" sz="2400" dirty="0" smtClean="0"/>
              <a:t>Once symptoms begin, no known effective treatment </a:t>
            </a:r>
          </a:p>
          <a:p>
            <a:pPr lvl="1"/>
            <a:r>
              <a:rPr lang="en-US" sz="1800" dirty="0" smtClean="0"/>
              <a:t>Care is primarily supportive; ICU care required</a:t>
            </a:r>
          </a:p>
          <a:p>
            <a:pPr lvl="1"/>
            <a:r>
              <a:rPr lang="en-US" sz="1800" dirty="0" smtClean="0"/>
              <a:t>Experimental administration of anti-viral drugs </a:t>
            </a:r>
          </a:p>
          <a:p>
            <a:pPr lvl="1"/>
            <a:r>
              <a:rPr lang="en-US" sz="1800" dirty="0" smtClean="0"/>
              <a:t>Suppression of brain activity with sedatives may help reduce inflammatory effects of virus</a:t>
            </a:r>
          </a:p>
          <a:p>
            <a:r>
              <a:rPr lang="en-US" sz="2400" b="1" dirty="0" smtClean="0"/>
              <a:t>The best treatment is PREVENTION</a:t>
            </a:r>
          </a:p>
          <a:p>
            <a:pPr lvl="1"/>
            <a:r>
              <a:rPr lang="en-US" sz="1800" dirty="0" smtClean="0"/>
              <a:t>Thorough cleansing of wounds as soon as possible</a:t>
            </a:r>
          </a:p>
          <a:p>
            <a:pPr lvl="1"/>
            <a:r>
              <a:rPr lang="en-US" sz="1800" dirty="0" smtClean="0"/>
              <a:t>Timely completion of vaccine series and administration of human rabies immunoglobulin as appropriate</a:t>
            </a:r>
          </a:p>
        </p:txBody>
      </p:sp>
      <p:sp>
        <p:nvSpPr>
          <p:cNvPr id="4" name="Footer Placeholder 3"/>
          <p:cNvSpPr>
            <a:spLocks noGrp="1"/>
          </p:cNvSpPr>
          <p:nvPr>
            <p:ph type="ftr" sz="quarter" idx="11"/>
          </p:nvPr>
        </p:nvSpPr>
        <p:spPr/>
        <p:txBody>
          <a:bodyPr/>
          <a:lstStyle/>
          <a:p>
            <a:r>
              <a:rPr lang="en-US" smtClean="0"/>
              <a:t>UNCLASSIFIED//APPROVED FOR PUBLIC RELEASE</a:t>
            </a:r>
            <a:endParaRPr lang="en-US"/>
          </a:p>
        </p:txBody>
      </p:sp>
      <p:sp>
        <p:nvSpPr>
          <p:cNvPr id="5" name="Date Placeholder 4"/>
          <p:cNvSpPr>
            <a:spLocks noGrp="1"/>
          </p:cNvSpPr>
          <p:nvPr>
            <p:ph type="dt" sz="half" idx="10"/>
          </p:nvPr>
        </p:nvSpPr>
        <p:spPr/>
        <p:txBody>
          <a:bodyPr/>
          <a:lstStyle/>
          <a:p>
            <a:r>
              <a:rPr lang="en-US" dirty="0" smtClean="0"/>
              <a:t>10.2012</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PHC Resource" ma:contentTypeID="0x010100AF718E17B45EA64183FB06646B487EBC00414479C20549684EBCAA90626BB0744C" ma:contentTypeVersion="22" ma:contentTypeDescription="" ma:contentTypeScope="" ma:versionID="ac9e15d493acd5f70bb6f2ef8080f6ed">
  <xsd:schema xmlns:xsd="http://www.w3.org/2001/XMLSchema" xmlns:xs="http://www.w3.org/2001/XMLSchema" xmlns:p="http://schemas.microsoft.com/office/2006/metadata/properties" xmlns:ns2="e425d0ee-8049-446d-8d36-f3b66895ec60" targetNamespace="http://schemas.microsoft.com/office/2006/metadata/properties" ma:root="true" ma:fieldsID="996dc703e3e04bd463e2407b926c893c" ns2:_="">
    <xsd:import namespace="e425d0ee-8049-446d-8d36-f3b66895ec60"/>
    <xsd:element name="properties">
      <xsd:complexType>
        <xsd:sequence>
          <xsd:element name="documentManagement">
            <xsd:complexType>
              <xsd:all>
                <xsd:element ref="ns2:TaxCatchAll" minOccurs="0"/>
                <xsd:element ref="ns2:TaxCatchAllLabel" minOccurs="0"/>
                <xsd:element ref="ns2:Date_x0020_Published" minOccurs="0"/>
                <xsd:element ref="ns2:Creator" minOccurs="0"/>
                <xsd:element ref="ns2:FOIA" minOccurs="0"/>
                <xsd:element ref="ns2:eac4a34ba22a4cc7ae48cab8351f7636" minOccurs="0"/>
                <xsd:element ref="ns2:g263e59f98f44538844ef412e0d44c2b" minOccurs="0"/>
                <xsd:element ref="ns2:n17d62336a424fea9a5e227f70056a0c" minOccurs="0"/>
                <xsd:element ref="ns2:b92bde77b4d242efa1dc557b6c7a4f78" minOccurs="0"/>
                <xsd:element ref="ns2:a027d7584ca449c6b0efde7e8ec36a9e" minOccurs="0"/>
                <xsd:element ref="ns2:f67ff37bdf094ce98ef406a62a333ef9" minOccurs="0"/>
                <xsd:element ref="ns2:le1ccfbf6d314e9293a47fe757b16fa1" minOccurs="0"/>
                <xsd:element ref="ns2:d007778d471448f8af219ac7f2afa059" minOccurs="0"/>
                <xsd:element ref="ns2:APHCTopic"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25d0ee-8049-446d-8d36-f3b66895ec60" elementFormDefault="qualified">
    <xsd:import namespace="http://schemas.microsoft.com/office/2006/documentManagement/types"/>
    <xsd:import namespace="http://schemas.microsoft.com/office/infopath/2007/PartnerControls"/>
    <xsd:element name="TaxCatchAll" ma:index="3" nillable="true" ma:displayName="Taxonomy Catch All Column" ma:hidden="true" ma:list="{42ad423c-24a5-4aeb-ae29-45cb8b02724e}" ma:internalName="TaxCatchAll" ma:showField="CatchAllData" ma:web="e425d0ee-8049-446d-8d36-f3b66895ec60">
      <xsd:complexType>
        <xsd:complexContent>
          <xsd:extension base="dms:MultiChoiceLookup">
            <xsd:sequence>
              <xsd:element name="Value" type="dms:Lookup" maxOccurs="unbounded" minOccurs="0" nillable="true"/>
            </xsd:sequence>
          </xsd:extension>
        </xsd:complexContent>
      </xsd:complexType>
    </xsd:element>
    <xsd:element name="TaxCatchAllLabel" ma:index="4" nillable="true" ma:displayName="Taxonomy Catch All Column1" ma:hidden="true" ma:list="{42ad423c-24a5-4aeb-ae29-45cb8b02724e}" ma:internalName="TaxCatchAllLabel" ma:readOnly="true" ma:showField="CatchAllDataLabel" ma:web="e425d0ee-8049-446d-8d36-f3b66895ec60">
      <xsd:complexType>
        <xsd:complexContent>
          <xsd:extension base="dms:MultiChoiceLookup">
            <xsd:sequence>
              <xsd:element name="Value" type="dms:Lookup" maxOccurs="unbounded" minOccurs="0" nillable="true"/>
            </xsd:sequence>
          </xsd:extension>
        </xsd:complexContent>
      </xsd:complexType>
    </xsd:element>
    <xsd:element name="Date_x0020_Published" ma:index="6" nillable="true" ma:displayName="Date Published" ma:description="Date that a printed resource document was published." ma:format="DateOnly" ma:internalName="Date_x0020_Published">
      <xsd:simpleType>
        <xsd:restriction base="dms:DateTime"/>
      </xsd:simpleType>
    </xsd:element>
    <xsd:element name="Creator" ma:index="7" nillable="true" ma:displayName="Creator" ma:description="Point of Contact for document maintenance and updates. Enter a program name and program office e-mail address if available." ma:internalName="Creator">
      <xsd:simpleType>
        <xsd:restriction base="dms:Text">
          <xsd:maxLength value="255"/>
        </xsd:restriction>
      </xsd:simpleType>
    </xsd:element>
    <xsd:element name="FOIA" ma:index="12" nillable="true" ma:displayName="FOIA" ma:default="0" ma:description="Indicates whether this document is being supplied as part of the Freedom of Information Act." ma:internalName="FOIA">
      <xsd:simpleType>
        <xsd:restriction base="dms:Boolean"/>
      </xsd:simpleType>
    </xsd:element>
    <xsd:element name="eac4a34ba22a4cc7ae48cab8351f7636" ma:index="15" nillable="true" ma:taxonomy="true" ma:internalName="eac4a34ba22a4cc7ae48cab8351f7636" ma:taxonomyFieldName="FileFormat" ma:displayName="File Format" ma:readOnly="false" ma:default="" ma:fieldId="{eac4a34b-a22a-4cc7-ae48-cab8351f7636}" ma:sspId="ef969d4e-f934-4b84-ba52-2aa0263e4f45" ma:termSetId="31a0dc97-93e8-4d92-86b2-9bc74634b4f6" ma:anchorId="00000000-0000-0000-0000-000000000000" ma:open="false" ma:isKeyword="false">
      <xsd:complexType>
        <xsd:sequence>
          <xsd:element ref="pc:Terms" minOccurs="0" maxOccurs="1"/>
        </xsd:sequence>
      </xsd:complexType>
    </xsd:element>
    <xsd:element name="g263e59f98f44538844ef412e0d44c2b" ma:index="17" nillable="true" ma:taxonomy="true" ma:internalName="g263e59f98f44538844ef412e0d44c2b" ma:taxonomyFieldName="Publisher" ma:displayName="Publisher" ma:default="" ma:fieldId="{0263e59f-98f4-4538-844e-f412e0d44c2b}" ma:sspId="ef969d4e-f934-4b84-ba52-2aa0263e4f45" ma:termSetId="aab66af6-7faa-4477-bb0e-44dfef80c2ba" ma:anchorId="00000000-0000-0000-0000-000000000000" ma:open="false" ma:isKeyword="false">
      <xsd:complexType>
        <xsd:sequence>
          <xsd:element ref="pc:Terms" minOccurs="0" maxOccurs="1"/>
        </xsd:sequence>
      </xsd:complexType>
    </xsd:element>
    <xsd:element name="n17d62336a424fea9a5e227f70056a0c" ma:index="19" nillable="true" ma:taxonomy="true" ma:internalName="n17d62336a424fea9a5e227f70056a0c" ma:taxonomyFieldName="Audience1" ma:displayName="Audience" ma:default="" ma:fieldId="{717d6233-6a42-4fea-9a5e-227f70056a0c}" ma:taxonomyMulti="true" ma:sspId="ef969d4e-f934-4b84-ba52-2aa0263e4f45" ma:termSetId="25c7e36a-c0b8-4a79-b57c-b976cff4db3c" ma:anchorId="00000000-0000-0000-0000-000000000000" ma:open="false" ma:isKeyword="false">
      <xsd:complexType>
        <xsd:sequence>
          <xsd:element ref="pc:Terms" minOccurs="0" maxOccurs="1"/>
        </xsd:sequence>
      </xsd:complexType>
    </xsd:element>
    <xsd:element name="b92bde77b4d242efa1dc557b6c7a4f78" ma:index="21" nillable="true" ma:taxonomy="true" ma:internalName="b92bde77b4d242efa1dc557b6c7a4f78" ma:taxonomyFieldName="Purpose1" ma:displayName="Purpose" ma:default="" ma:fieldId="{b92bde77-b4d2-42ef-a1dc-557b6c7a4f78}" ma:sspId="ef969d4e-f934-4b84-ba52-2aa0263e4f45" ma:termSetId="83877e9e-03ed-4c6d-83c3-50722baf26c5" ma:anchorId="00000000-0000-0000-0000-000000000000" ma:open="false" ma:isKeyword="false">
      <xsd:complexType>
        <xsd:sequence>
          <xsd:element ref="pc:Terms" minOccurs="0" maxOccurs="1"/>
        </xsd:sequence>
      </xsd:complexType>
    </xsd:element>
    <xsd:element name="a027d7584ca449c6b0efde7e8ec36a9e" ma:index="23" nillable="true" ma:taxonomy="true" ma:internalName="a027d7584ca449c6b0efde7e8ec36a9e" ma:taxonomyFieldName="Series" ma:displayName="Series" ma:default="" ma:fieldId="{a027d758-4ca4-49c6-b0ef-de7e8ec36a9e}" ma:sspId="ef969d4e-f934-4b84-ba52-2aa0263e4f45" ma:termSetId="032bd4d1-4c84-4a0b-af4d-534260fe08e7" ma:anchorId="00000000-0000-0000-0000-000000000000" ma:open="false" ma:isKeyword="false">
      <xsd:complexType>
        <xsd:sequence>
          <xsd:element ref="pc:Terms" minOccurs="0" maxOccurs="1"/>
        </xsd:sequence>
      </xsd:complexType>
    </xsd:element>
    <xsd:element name="f67ff37bdf094ce98ef406a62a333ef9" ma:index="25" nillable="true" ma:taxonomy="true" ma:internalName="f67ff37bdf094ce98ef406a62a333ef9" ma:taxonomyFieldName="Distribution" ma:displayName="Distribution" ma:default="" ma:fieldId="{f67ff37b-df09-4ce9-8ef4-06a62a333ef9}" ma:sspId="ef969d4e-f934-4b84-ba52-2aa0263e4f45" ma:termSetId="0408cb9a-984c-415c-9d34-1a45dc3b1e82" ma:anchorId="00000000-0000-0000-0000-000000000000" ma:open="false" ma:isKeyword="false">
      <xsd:complexType>
        <xsd:sequence>
          <xsd:element ref="pc:Terms" minOccurs="0" maxOccurs="1"/>
        </xsd:sequence>
      </xsd:complexType>
    </xsd:element>
    <xsd:element name="le1ccfbf6d314e9293a47fe757b16fa1" ma:index="26" nillable="true" ma:taxonomy="true" ma:internalName="le1ccfbf6d314e9293a47fe757b16fa1" ma:taxonomyFieldName="APHC_x0020_Subject" ma:displayName="APHC Subject" ma:readOnly="false" ma:default="" ma:fieldId="{5e1ccfbf-6d31-4e92-93a4-7fe757b16fa1}" ma:taxonomyMulti="true" ma:sspId="ef969d4e-f934-4b84-ba52-2aa0263e4f45" ma:termSetId="4a59e886-c487-497c-8bef-4fdf4568f97a" ma:anchorId="00000000-0000-0000-0000-000000000000" ma:open="false" ma:isKeyword="false">
      <xsd:complexType>
        <xsd:sequence>
          <xsd:element ref="pc:Terms" minOccurs="0" maxOccurs="1"/>
        </xsd:sequence>
      </xsd:complexType>
    </xsd:element>
    <xsd:element name="d007778d471448f8af219ac7f2afa059" ma:index="27" nillable="true" ma:taxonomy="true" ma:internalName="d007778d471448f8af219ac7f2afa059" ma:taxonomyFieldName="FOIACategory" ma:displayName="FOIA Category" ma:readOnly="false" ma:default="" ma:fieldId="{d007778d-4714-48f8-af21-9ac7f2afa059}" ma:sspId="ef969d4e-f934-4b84-ba52-2aa0263e4f45" ma:termSetId="abaa2225-d339-4f40-b00a-539bdecd4f80" ma:anchorId="00000000-0000-0000-0000-000000000000" ma:open="false" ma:isKeyword="false">
      <xsd:complexType>
        <xsd:sequence>
          <xsd:element ref="pc:Terms" minOccurs="0" maxOccurs="1"/>
        </xsd:sequence>
      </xsd:complexType>
    </xsd:element>
    <xsd:element name="APHCTopic" ma:index="29" nillable="true" ma:displayName="APHC Topic" ma:format="Dropdown" ma:internalName="APHCTopic">
      <xsd:simpleType>
        <xsd:restriction base="dms:Choice">
          <xsd:enumeration value="Accountability and Readiness"/>
          <xsd:enumeration value="Clinical"/>
          <xsd:enumeration value="Emergency Response"/>
          <xsd:enumeration value="Expanding Operations"/>
          <xsd:enumeration value="Infection Control"/>
          <xsd:enumeration value="Logistics"/>
          <xsd:enumeration value="Modeling and Surveillance"/>
          <xsd:enumeration value="Occupational and Environmental Health"/>
          <xsd:enumeration value="Process Improvement"/>
          <xsd:enumeration value="Remote Work"/>
          <xsd:enumeration value="Research"/>
          <xsd:enumeration value="Screening and Detection"/>
          <xsd:enumeration value="Self-Care"/>
        </xsd:restriction>
      </xsd:simpleType>
    </xsd:element>
    <xsd:element name="SharedWithUsers" ma:index="3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Date_x0020_Published xmlns="e425d0ee-8049-446d-8d36-f3b66895ec60">2012-10-15T04:00:00+00:00</Date_x0020_Published>
    <FOIA xmlns="e425d0ee-8049-446d-8d36-f3b66895ec60">false</FOIA>
    <Creator xmlns="e425d0ee-8049-446d-8d36-f3b66895ec60" xsi:nil="true"/>
    <a027d7584ca449c6b0efde7e8ec36a9e xmlns="e425d0ee-8049-446d-8d36-f3b66895ec60">
      <Terms xmlns="http://schemas.microsoft.com/office/infopath/2007/PartnerControls">
        <TermInfo xmlns="http://schemas.microsoft.com/office/infopath/2007/PartnerControls">
          <TermName xmlns="http://schemas.microsoft.com/office/infopath/2007/PartnerControls">Not Applicable</TermName>
          <TermId xmlns="http://schemas.microsoft.com/office/infopath/2007/PartnerControls">e91c8f55-8b24-4850-af27-5a47660d2406</TermId>
        </TermInfo>
      </Terms>
    </a027d7584ca449c6b0efde7e8ec36a9e>
    <n17d62336a424fea9a5e227f70056a0c xmlns="e425d0ee-8049-446d-8d36-f3b66895ec60">
      <Terms xmlns="http://schemas.microsoft.com/office/infopath/2007/PartnerControls">
        <TermInfo xmlns="http://schemas.microsoft.com/office/infopath/2007/PartnerControls">
          <TermName xmlns="http://schemas.microsoft.com/office/infopath/2007/PartnerControls">Health Professionals</TermName>
          <TermId xmlns="http://schemas.microsoft.com/office/infopath/2007/PartnerControls">567d9f2d-c5ed-4610-879d-18f7b1433204</TermId>
        </TermInfo>
        <TermInfo xmlns="http://schemas.microsoft.com/office/infopath/2007/PartnerControls">
          <TermName xmlns="http://schemas.microsoft.com/office/infopath/2007/PartnerControls">Veterinary Personnel</TermName>
          <TermId xmlns="http://schemas.microsoft.com/office/infopath/2007/PartnerControls">cb0f4dc7-4587-4cbe-bd3f-30172ad1a144</TermId>
        </TermInfo>
      </Terms>
    </n17d62336a424fea9a5e227f70056a0c>
    <eac4a34ba22a4cc7ae48cab8351f7636 xmlns="e425d0ee-8049-446d-8d36-f3b66895ec60">
      <Terms xmlns="http://schemas.microsoft.com/office/infopath/2007/PartnerControls">
        <TermInfo xmlns="http://schemas.microsoft.com/office/infopath/2007/PartnerControls">
          <TermName xmlns="http://schemas.microsoft.com/office/infopath/2007/PartnerControls">MS PowerPoint</TermName>
          <TermId xmlns="http://schemas.microsoft.com/office/infopath/2007/PartnerControls">e62ec504-05a0-4a26-84e5-76d42de513ca</TermId>
        </TermInfo>
      </Terms>
    </eac4a34ba22a4cc7ae48cab8351f7636>
    <b92bde77b4d242efa1dc557b6c7a4f78 xmlns="e425d0ee-8049-446d-8d36-f3b66895ec60">
      <Terms xmlns="http://schemas.microsoft.com/office/infopath/2007/PartnerControls">
        <TermInfo xmlns="http://schemas.microsoft.com/office/infopath/2007/PartnerControls">
          <TermName xmlns="http://schemas.microsoft.com/office/infopath/2007/PartnerControls">Guidance, Procedures</TermName>
          <TermId xmlns="http://schemas.microsoft.com/office/infopath/2007/PartnerControls">f2272712-746a-45c4-b4dc-05650ea0ccfc</TermId>
        </TermInfo>
      </Terms>
    </b92bde77b4d242efa1dc557b6c7a4f78>
    <le1ccfbf6d314e9293a47fe757b16fa1 xmlns="e425d0ee-8049-446d-8d36-f3b66895ec60">
      <Terms xmlns="http://schemas.microsoft.com/office/infopath/2007/PartnerControls">
        <TermInfo xmlns="http://schemas.microsoft.com/office/infopath/2007/PartnerControls">
          <TermName xmlns="http://schemas.microsoft.com/office/infopath/2007/PartnerControls">Animal Disease and Zoonoses</TermName>
          <TermId xmlns="http://schemas.microsoft.com/office/infopath/2007/PartnerControls">96eff8ff-45cf-408e-b2d4-ca2d7b43a797</TermId>
        </TermInfo>
        <TermInfo xmlns="http://schemas.microsoft.com/office/infopath/2007/PartnerControls">
          <TermName xmlns="http://schemas.microsoft.com/office/infopath/2007/PartnerControls">Diseases</TermName>
          <TermId xmlns="http://schemas.microsoft.com/office/infopath/2007/PartnerControls">d2796a44-c4d4-4945-89d8-5dc5fe95b229</TermId>
        </TermInfo>
        <TermInfo xmlns="http://schemas.microsoft.com/office/infopath/2007/PartnerControls">
          <TermName xmlns="http://schemas.microsoft.com/office/infopath/2007/PartnerControls">Health Risk Assessment, Surveillance, and Management</TermName>
          <TermId xmlns="http://schemas.microsoft.com/office/infopath/2007/PartnerControls">09010f4d-3111-419d-99a4-ddeb1ae840a4</TermId>
        </TermInfo>
      </Terms>
    </le1ccfbf6d314e9293a47fe757b16fa1>
    <d007778d471448f8af219ac7f2afa059 xmlns="e425d0ee-8049-446d-8d36-f3b66895ec60">
      <Terms xmlns="http://schemas.microsoft.com/office/infopath/2007/PartnerControls"/>
    </d007778d471448f8af219ac7f2afa059>
    <g263e59f98f44538844ef412e0d44c2b xmlns="e425d0ee-8049-446d-8d36-f3b66895ec60">
      <Terms xmlns="http://schemas.microsoft.com/office/infopath/2007/PartnerControls">
        <TermInfo xmlns="http://schemas.microsoft.com/office/infopath/2007/PartnerControls">
          <TermName xmlns="http://schemas.microsoft.com/office/infopath/2007/PartnerControls">PHC</TermName>
          <TermId xmlns="http://schemas.microsoft.com/office/infopath/2007/PartnerControls">cbb82d80-acc7-460a-bc7b-734de0f7a8a4</TermId>
        </TermInfo>
      </Terms>
    </g263e59f98f44538844ef412e0d44c2b>
    <f67ff37bdf094ce98ef406a62a333ef9 xmlns="e425d0ee-8049-446d-8d36-f3b66895ec60">
      <Terms xmlns="http://schemas.microsoft.com/office/infopath/2007/PartnerControls">
        <TermInfo xmlns="http://schemas.microsoft.com/office/infopath/2007/PartnerControls">
          <TermName xmlns="http://schemas.microsoft.com/office/infopath/2007/PartnerControls">Unlimited Distribution</TermName>
          <TermId xmlns="http://schemas.microsoft.com/office/infopath/2007/PartnerControls">cebff999-845c-41ca-ad95-d0bac261d81d</TermId>
        </TermInfo>
      </Terms>
    </f67ff37bdf094ce98ef406a62a333ef9>
    <TaxCatchAll xmlns="e425d0ee-8049-446d-8d36-f3b66895ec60">
      <Value>101</Value>
      <Value>117</Value>
      <Value>79</Value>
      <Value>59</Value>
      <Value>92</Value>
      <Value>21</Value>
      <Value>100</Value>
      <Value>18</Value>
      <Value>34</Value>
    </TaxCatchAll>
    <APHCTopic xmlns="e425d0ee-8049-446d-8d36-f3b66895ec60" xsi:nil="true"/>
  </documentManagement>
</p:properties>
</file>

<file path=customXml/itemProps1.xml><?xml version="1.0" encoding="utf-8"?>
<ds:datastoreItem xmlns:ds="http://schemas.openxmlformats.org/officeDocument/2006/customXml" ds:itemID="{8317A74C-FD35-4267-8FCE-0BA648040A91}"/>
</file>

<file path=customXml/itemProps2.xml><?xml version="1.0" encoding="utf-8"?>
<ds:datastoreItem xmlns:ds="http://schemas.openxmlformats.org/officeDocument/2006/customXml" ds:itemID="{A9EF20BE-3C40-44F3-B132-49E49103BD4E}"/>
</file>

<file path=customXml/itemProps3.xml><?xml version="1.0" encoding="utf-8"?>
<ds:datastoreItem xmlns:ds="http://schemas.openxmlformats.org/officeDocument/2006/customXml" ds:itemID="{8D4DEA0A-5FA5-45E2-8CEA-EAEACB03F675}"/>
</file>

<file path=docProps/app.xml><?xml version="1.0" encoding="utf-8"?>
<Properties xmlns="http://schemas.openxmlformats.org/officeDocument/2006/extended-properties" xmlns:vt="http://schemas.openxmlformats.org/officeDocument/2006/docPropsVTypes">
  <TotalTime>1857</TotalTime>
  <Words>4013</Words>
  <Application>Microsoft Office PowerPoint</Application>
  <PresentationFormat>On-screen Show (4:3)</PresentationFormat>
  <Paragraphs>311</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Evaluating Rabies Risk Exposures </vt:lpstr>
      <vt:lpstr>Goals</vt:lpstr>
      <vt:lpstr>Agenda</vt:lpstr>
      <vt:lpstr>Human Rabies Update</vt:lpstr>
      <vt:lpstr>Rabies Outside United States</vt:lpstr>
      <vt:lpstr>Rabid Animals</vt:lpstr>
      <vt:lpstr>Rabies Disease</vt:lpstr>
      <vt:lpstr>Slide 8</vt:lpstr>
      <vt:lpstr>Rabies Diagnosis &amp; Treatment</vt:lpstr>
      <vt:lpstr>Rabies Post-Exposure Prophylaxis (PEP),  United States, 2010</vt:lpstr>
      <vt:lpstr>Rabies and Deployment</vt:lpstr>
      <vt:lpstr>Rabies and Deployment</vt:lpstr>
      <vt:lpstr>Overview: Evaluating Acute Exposures -Patient presents with obvious bite or shortly after event-</vt:lpstr>
      <vt:lpstr>Overview: Evaluating Acute Exposures -Patient presents with obvious bite or shortly after event-</vt:lpstr>
      <vt:lpstr>Treatment of Animal Bite or  Other Rabies Risk Exposure</vt:lpstr>
      <vt:lpstr>Monkey Bites:  Special Considerations</vt:lpstr>
      <vt:lpstr>Monkey Bites:  Special Considerations</vt:lpstr>
      <vt:lpstr>AHLTA Documentation</vt:lpstr>
      <vt:lpstr>AHLTA Documentation</vt:lpstr>
      <vt:lpstr>MEDPROS Documentation</vt:lpstr>
      <vt:lpstr>Evaluating Past Exposures -Patient presents for care well after event-</vt:lpstr>
      <vt:lpstr> Evaluation and Treatment of Potential  Deployment-Related Rabies Exposures </vt:lpstr>
      <vt:lpstr>Resources</vt:lpstr>
      <vt:lpstr>Slide 24</vt:lpstr>
    </vt:vector>
  </TitlesOfParts>
  <Company>US Army CHPPM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Evaluating Rabies Risk Exposures</dc:title>
  <dc:creator>USACHPPM</dc:creator>
  <cp:lastModifiedBy>barbara.quinones</cp:lastModifiedBy>
  <cp:revision>153</cp:revision>
  <cp:lastPrinted>2012-11-26T17:12:25Z</cp:lastPrinted>
  <dcterms:created xsi:type="dcterms:W3CDTF">2011-09-09T17:22:54Z</dcterms:created>
  <dcterms:modified xsi:type="dcterms:W3CDTF">2012-12-10T16:12:31Z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0x010100AF718E17B45EA64183FB06646B487EBC00414479C20549684EBCAA90626BB0744C</vt:lpwstr>
  </property>
  <property fmtid="{D5CDD505-2E9C-101B-9397-08002B2CF9AE}" pid="3" name="_NewReviewCycle">
    <vt:lpwstr/>
  </property>
  <property fmtid="{D5CDD505-2E9C-101B-9397-08002B2CF9AE}" pid="4" name="Order">
    <vt:r8>102500</vt:r8>
  </property>
  <property fmtid="{D5CDD505-2E9C-101B-9397-08002B2CF9AE}" pid="5" name="Audience1">
    <vt:lpwstr>79;#Health Professionals|cb0f4dc7-4587-4cbe-bd3f-30172ad1a144</vt:lpwstr>
  </property>
  <property fmtid="{D5CDD505-2E9C-101B-9397-08002B2CF9AE}" pid="6" name="Purpose1">
    <vt:lpwstr>101;#Guidance, Procedures|f2272712-746a-45c4-b4dc-05650ea0ccfc</vt:lpwstr>
  </property>
  <property fmtid="{D5CDD505-2E9C-101B-9397-08002B2CF9AE}" pid="7" name="Distribution">
    <vt:lpwstr>59;#Unlimited Distribution|cebff999-845c-41ca-ad95-d0bac261d81d</vt:lpwstr>
  </property>
  <property fmtid="{D5CDD505-2E9C-101B-9397-08002B2CF9AE}" pid="8" name="FOIACategory">
    <vt:lpwstr/>
  </property>
  <property fmtid="{D5CDD505-2E9C-101B-9397-08002B2CF9AE}" pid="9" name="Series">
    <vt:lpwstr>92;#Not Applicable|e91c8f55-8b24-4850-af27-5a47660d2406</vt:lpwstr>
  </property>
  <property fmtid="{D5CDD505-2E9C-101B-9397-08002B2CF9AE}" pid="10" name="APHC Subject">
    <vt:lpwstr>117;#Animal Disease and Zoonoses|96eff8ff-45cf-408e-b2d4-ca2d7b43a797;#34;#Diseases|d2796a44-c4d4-4945-89d8-5dc5fe95b229;#18;#Health Risk Assessment, Surveillance, and Management|09010f4d-3111-419d-99a4-ddeb1ae840a4</vt:lpwstr>
  </property>
  <property fmtid="{D5CDD505-2E9C-101B-9397-08002B2CF9AE}" pid="11" name="Publisher">
    <vt:lpwstr>21;#PHC|cbb82d80-acc7-460a-bc7b-734de0f7a8a4</vt:lpwstr>
  </property>
  <property fmtid="{D5CDD505-2E9C-101B-9397-08002B2CF9AE}" pid="12" name="FileFormat">
    <vt:lpwstr>100;#MS PowerPoint|e62ec504-05a0-4a26-84e5-76d42de513ca</vt:lpwstr>
  </property>
</Properties>
</file>